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26"/>
  </p:notesMasterIdLst>
  <p:sldIdLst>
    <p:sldId id="266" r:id="rId5"/>
    <p:sldId id="267" r:id="rId6"/>
    <p:sldId id="268" r:id="rId7"/>
    <p:sldId id="269" r:id="rId8"/>
    <p:sldId id="270" r:id="rId9"/>
    <p:sldId id="273" r:id="rId10"/>
    <p:sldId id="274" r:id="rId11"/>
    <p:sldId id="275" r:id="rId12"/>
    <p:sldId id="279" r:id="rId13"/>
    <p:sldId id="276" r:id="rId14"/>
    <p:sldId id="303" r:id="rId15"/>
    <p:sldId id="304" r:id="rId16"/>
    <p:sldId id="301" r:id="rId17"/>
    <p:sldId id="290" r:id="rId18"/>
    <p:sldId id="278" r:id="rId19"/>
    <p:sldId id="299" r:id="rId20"/>
    <p:sldId id="294" r:id="rId21"/>
    <p:sldId id="300" r:id="rId22"/>
    <p:sldId id="292" r:id="rId23"/>
    <p:sldId id="296" r:id="rId24"/>
    <p:sldId id="298" r:id="rId25"/>
  </p:sldIdLst>
  <p:sldSz cx="9144000" cy="5143500" type="screen16x9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007E"/>
    <a:srgbClr val="D963FF"/>
    <a:srgbClr val="E71CEB"/>
    <a:srgbClr val="E94F1B"/>
    <a:srgbClr val="132E5C"/>
    <a:srgbClr val="E57131"/>
    <a:srgbClr val="FCEA1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0195"/>
    <p:restoredTop sz="92550"/>
  </p:normalViewPr>
  <p:slideViewPr>
    <p:cSldViewPr snapToGrid="0" snapToObjects="1" showGuides="1">
      <p:cViewPr varScale="1">
        <p:scale>
          <a:sx n="141" d="100"/>
          <a:sy n="141" d="100"/>
        </p:scale>
        <p:origin x="366" y="1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1760E90-FAF0-F941-A5D9-BAEC48259DD7}" type="doc">
      <dgm:prSet loTypeId="urn:microsoft.com/office/officeart/2005/8/layout/vList5" loCatId="list" qsTypeId="urn:microsoft.com/office/officeart/2005/8/quickstyle/simple1" qsCatId="simple" csTypeId="urn:microsoft.com/office/officeart/2005/8/colors/colorful3" csCatId="colorful"/>
      <dgm:spPr/>
      <dgm:t>
        <a:bodyPr/>
        <a:lstStyle/>
        <a:p>
          <a:endParaRPr lang="en-GB"/>
        </a:p>
      </dgm:t>
    </dgm:pt>
    <dgm:pt modelId="{C5B151FC-9942-B544-B636-310C18BE4504}">
      <dgm:prSet/>
      <dgm:spPr/>
      <dgm:t>
        <a:bodyPr/>
        <a:lstStyle/>
        <a:p>
          <a:r>
            <a:rPr lang="en-GB" dirty="0"/>
            <a:t>Participants/population</a:t>
          </a:r>
        </a:p>
      </dgm:t>
    </dgm:pt>
    <dgm:pt modelId="{76A23533-6B2E-4745-9321-CFF15C8C8467}" type="parTrans" cxnId="{E56BE665-9D4A-8842-9DB4-3B8CE030B001}">
      <dgm:prSet/>
      <dgm:spPr/>
      <dgm:t>
        <a:bodyPr/>
        <a:lstStyle/>
        <a:p>
          <a:endParaRPr lang="en-GB"/>
        </a:p>
      </dgm:t>
    </dgm:pt>
    <dgm:pt modelId="{7C457839-9B46-FD4B-9EBD-D562639E9D74}" type="sibTrans" cxnId="{E56BE665-9D4A-8842-9DB4-3B8CE030B001}">
      <dgm:prSet/>
      <dgm:spPr/>
      <dgm:t>
        <a:bodyPr/>
        <a:lstStyle/>
        <a:p>
          <a:endParaRPr lang="en-GB"/>
        </a:p>
      </dgm:t>
    </dgm:pt>
    <dgm:pt modelId="{A6EB7CBE-F2DD-F14E-83DC-F227FC28118E}">
      <dgm:prSet/>
      <dgm:spPr/>
      <dgm:t>
        <a:bodyPr/>
        <a:lstStyle/>
        <a:p>
          <a:r>
            <a:rPr lang="en-GB"/>
            <a:t>Women of child bearing age.</a:t>
          </a:r>
        </a:p>
      </dgm:t>
    </dgm:pt>
    <dgm:pt modelId="{E28C6C1E-61DA-D54F-BAA4-5DF43A7C722D}" type="parTrans" cxnId="{32145007-BEE1-B447-8FE3-BC0CC4BFAEF7}">
      <dgm:prSet/>
      <dgm:spPr/>
      <dgm:t>
        <a:bodyPr/>
        <a:lstStyle/>
        <a:p>
          <a:endParaRPr lang="en-GB"/>
        </a:p>
      </dgm:t>
    </dgm:pt>
    <dgm:pt modelId="{70AD70D0-DCD0-BB42-832D-11EE9A702244}" type="sibTrans" cxnId="{32145007-BEE1-B447-8FE3-BC0CC4BFAEF7}">
      <dgm:prSet/>
      <dgm:spPr/>
      <dgm:t>
        <a:bodyPr/>
        <a:lstStyle/>
        <a:p>
          <a:endParaRPr lang="en-GB"/>
        </a:p>
      </dgm:t>
    </dgm:pt>
    <dgm:pt modelId="{8AF8E6F8-F44A-0D4B-AC7F-1A80BB1A9CEF}">
      <dgm:prSet/>
      <dgm:spPr/>
      <dgm:t>
        <a:bodyPr/>
        <a:lstStyle/>
        <a:p>
          <a:r>
            <a:rPr lang="en-GB" dirty="0"/>
            <a:t>Exposure(s)</a:t>
          </a:r>
        </a:p>
      </dgm:t>
    </dgm:pt>
    <dgm:pt modelId="{855D5962-9B25-B84A-8F7C-7357ED7167F4}" type="parTrans" cxnId="{9253B13D-7AF4-3944-83C8-E38E1A3B4594}">
      <dgm:prSet/>
      <dgm:spPr/>
      <dgm:t>
        <a:bodyPr/>
        <a:lstStyle/>
        <a:p>
          <a:endParaRPr lang="en-GB"/>
        </a:p>
      </dgm:t>
    </dgm:pt>
    <dgm:pt modelId="{FE21B341-5FD4-2646-B47A-0D788A3772DE}" type="sibTrans" cxnId="{9253B13D-7AF4-3944-83C8-E38E1A3B4594}">
      <dgm:prSet/>
      <dgm:spPr/>
      <dgm:t>
        <a:bodyPr/>
        <a:lstStyle/>
        <a:p>
          <a:endParaRPr lang="en-GB"/>
        </a:p>
      </dgm:t>
    </dgm:pt>
    <dgm:pt modelId="{1D34DC3C-28A8-2B4B-BCC6-202C428E2D2C}">
      <dgm:prSet/>
      <dgm:spPr/>
      <dgm:t>
        <a:bodyPr/>
        <a:lstStyle/>
        <a:p>
          <a:r>
            <a:rPr lang="en-GB" dirty="0"/>
            <a:t>Pregnancy; postpartum.</a:t>
          </a:r>
        </a:p>
      </dgm:t>
    </dgm:pt>
    <dgm:pt modelId="{4C21AE38-34A7-3E4C-BF73-D6274260D06F}" type="parTrans" cxnId="{06C62CF5-0CC0-D748-AEC6-932D1B2BED4E}">
      <dgm:prSet/>
      <dgm:spPr/>
      <dgm:t>
        <a:bodyPr/>
        <a:lstStyle/>
        <a:p>
          <a:endParaRPr lang="en-GB"/>
        </a:p>
      </dgm:t>
    </dgm:pt>
    <dgm:pt modelId="{70BE20EF-DF59-6747-986B-88EC4F0EDF7C}" type="sibTrans" cxnId="{06C62CF5-0CC0-D748-AEC6-932D1B2BED4E}">
      <dgm:prSet/>
      <dgm:spPr/>
      <dgm:t>
        <a:bodyPr/>
        <a:lstStyle/>
        <a:p>
          <a:endParaRPr lang="en-GB"/>
        </a:p>
      </dgm:t>
    </dgm:pt>
    <dgm:pt modelId="{5E5658DE-CAB9-B249-B0EC-76E6D026F932}">
      <dgm:prSet/>
      <dgm:spPr/>
      <dgm:t>
        <a:bodyPr/>
        <a:lstStyle/>
        <a:p>
          <a:r>
            <a:rPr lang="en-GB"/>
            <a:t>Comparator(s)/control</a:t>
          </a:r>
        </a:p>
      </dgm:t>
    </dgm:pt>
    <dgm:pt modelId="{16D72A80-D544-9241-B2A0-F3ADE8E9B7F4}" type="parTrans" cxnId="{8F61B57E-341E-1B44-B5BE-C39C37ECCBA5}">
      <dgm:prSet/>
      <dgm:spPr/>
      <dgm:t>
        <a:bodyPr/>
        <a:lstStyle/>
        <a:p>
          <a:endParaRPr lang="en-GB"/>
        </a:p>
      </dgm:t>
    </dgm:pt>
    <dgm:pt modelId="{DE2DD833-D2F1-C342-9B5E-D99ED4835369}" type="sibTrans" cxnId="{8F61B57E-341E-1B44-B5BE-C39C37ECCBA5}">
      <dgm:prSet/>
      <dgm:spPr/>
      <dgm:t>
        <a:bodyPr/>
        <a:lstStyle/>
        <a:p>
          <a:endParaRPr lang="en-GB"/>
        </a:p>
      </dgm:t>
    </dgm:pt>
    <dgm:pt modelId="{366545F5-BDD6-EA46-96E5-F92693EC985B}">
      <dgm:prSet/>
      <dgm:spPr/>
      <dgm:t>
        <a:bodyPr/>
        <a:lstStyle/>
        <a:p>
          <a:r>
            <a:rPr lang="en-GB"/>
            <a:t>Non pregnant/ postpartum women.</a:t>
          </a:r>
        </a:p>
      </dgm:t>
    </dgm:pt>
    <dgm:pt modelId="{F5F1CD47-F63B-F945-B848-B0561BA9B718}" type="parTrans" cxnId="{AC9A9F1F-9AC9-0C45-9773-B68E9B430E58}">
      <dgm:prSet/>
      <dgm:spPr/>
      <dgm:t>
        <a:bodyPr/>
        <a:lstStyle/>
        <a:p>
          <a:endParaRPr lang="en-GB"/>
        </a:p>
      </dgm:t>
    </dgm:pt>
    <dgm:pt modelId="{6B60015C-2961-B14B-AEDE-B4A5FFD61268}" type="sibTrans" cxnId="{AC9A9F1F-9AC9-0C45-9773-B68E9B430E58}">
      <dgm:prSet/>
      <dgm:spPr/>
      <dgm:t>
        <a:bodyPr/>
        <a:lstStyle/>
        <a:p>
          <a:endParaRPr lang="en-GB"/>
        </a:p>
      </dgm:t>
    </dgm:pt>
    <dgm:pt modelId="{BD205634-CDFF-6A4B-87B5-53913B3DEF35}">
      <dgm:prSet/>
      <dgm:spPr/>
      <dgm:t>
        <a:bodyPr/>
        <a:lstStyle/>
        <a:p>
          <a:r>
            <a:rPr lang="en-GB"/>
            <a:t>Outcome </a:t>
          </a:r>
        </a:p>
      </dgm:t>
    </dgm:pt>
    <dgm:pt modelId="{324DDA2D-6B4E-C54B-BA2A-9D06762189ED}" type="parTrans" cxnId="{42B1E140-277D-D14D-93AB-B7D7C91C71BD}">
      <dgm:prSet/>
      <dgm:spPr/>
      <dgm:t>
        <a:bodyPr/>
        <a:lstStyle/>
        <a:p>
          <a:endParaRPr lang="en-GB"/>
        </a:p>
      </dgm:t>
    </dgm:pt>
    <dgm:pt modelId="{C5F050DA-88B9-274B-A248-156C3C2BCCA6}" type="sibTrans" cxnId="{42B1E140-277D-D14D-93AB-B7D7C91C71BD}">
      <dgm:prSet/>
      <dgm:spPr/>
      <dgm:t>
        <a:bodyPr/>
        <a:lstStyle/>
        <a:p>
          <a:endParaRPr lang="en-GB"/>
        </a:p>
      </dgm:t>
    </dgm:pt>
    <dgm:pt modelId="{D484E612-6870-D343-8814-D479E93278ED}">
      <dgm:prSet/>
      <dgm:spPr/>
      <dgm:t>
        <a:bodyPr/>
        <a:lstStyle/>
        <a:p>
          <a:r>
            <a:rPr lang="en-GB"/>
            <a:t>IRR for tuberculosis</a:t>
          </a:r>
        </a:p>
      </dgm:t>
    </dgm:pt>
    <dgm:pt modelId="{B302F6F4-5B39-FB42-8451-3CB105F6ED42}" type="parTrans" cxnId="{A2FCDDE8-3BBC-BD48-86B9-849FC79B08F1}">
      <dgm:prSet/>
      <dgm:spPr/>
      <dgm:t>
        <a:bodyPr/>
        <a:lstStyle/>
        <a:p>
          <a:endParaRPr lang="en-GB"/>
        </a:p>
      </dgm:t>
    </dgm:pt>
    <dgm:pt modelId="{3461E213-B16D-254A-89E5-B89D2872985C}" type="sibTrans" cxnId="{A2FCDDE8-3BBC-BD48-86B9-849FC79B08F1}">
      <dgm:prSet/>
      <dgm:spPr/>
      <dgm:t>
        <a:bodyPr/>
        <a:lstStyle/>
        <a:p>
          <a:endParaRPr lang="en-GB"/>
        </a:p>
      </dgm:t>
    </dgm:pt>
    <dgm:pt modelId="{63C81708-7CE6-9F41-B6C3-18FFA106D9DC}" type="pres">
      <dgm:prSet presAssocID="{F1760E90-FAF0-F941-A5D9-BAEC48259DD7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C791FF8-80FB-C345-8C30-E5773B69FE5A}" type="pres">
      <dgm:prSet presAssocID="{C5B151FC-9942-B544-B636-310C18BE4504}" presName="linNode" presStyleCnt="0"/>
      <dgm:spPr/>
    </dgm:pt>
    <dgm:pt modelId="{9CEE5C98-F606-3942-9563-F5F9F75C949C}" type="pres">
      <dgm:prSet presAssocID="{C5B151FC-9942-B544-B636-310C18BE4504}" presName="parentText" presStyleLbl="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393F79C-197A-CF40-87EC-CE7011349FD8}" type="pres">
      <dgm:prSet presAssocID="{C5B151FC-9942-B544-B636-310C18BE4504}" presName="descendantText" presStyleLbl="alignAccFollow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A49F34-15F3-5F45-8CD7-56A5A409B559}" type="pres">
      <dgm:prSet presAssocID="{7C457839-9B46-FD4B-9EBD-D562639E9D74}" presName="sp" presStyleCnt="0"/>
      <dgm:spPr/>
    </dgm:pt>
    <dgm:pt modelId="{F14F26D4-6133-F84B-9CCA-29340D735ABE}" type="pres">
      <dgm:prSet presAssocID="{8AF8E6F8-F44A-0D4B-AC7F-1A80BB1A9CEF}" presName="linNode" presStyleCnt="0"/>
      <dgm:spPr/>
    </dgm:pt>
    <dgm:pt modelId="{331071BC-4103-D84D-9EC4-665B9816D31E}" type="pres">
      <dgm:prSet presAssocID="{8AF8E6F8-F44A-0D4B-AC7F-1A80BB1A9CEF}" presName="parentText" presStyleLbl="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E74BF3B-8154-7741-ABA6-D76F3DA68C62}" type="pres">
      <dgm:prSet presAssocID="{8AF8E6F8-F44A-0D4B-AC7F-1A80BB1A9CEF}" presName="descendantText" presStyleLbl="alignAccFollow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7680E65-CECE-0E49-8D8E-26AD3E5443BD}" type="pres">
      <dgm:prSet presAssocID="{FE21B341-5FD4-2646-B47A-0D788A3772DE}" presName="sp" presStyleCnt="0"/>
      <dgm:spPr/>
    </dgm:pt>
    <dgm:pt modelId="{B1EB2954-1144-9341-9B5F-143BAAF9DF32}" type="pres">
      <dgm:prSet presAssocID="{5E5658DE-CAB9-B249-B0EC-76E6D026F932}" presName="linNode" presStyleCnt="0"/>
      <dgm:spPr/>
    </dgm:pt>
    <dgm:pt modelId="{FA9C712F-F88A-3545-A151-917A4DBAC1B0}" type="pres">
      <dgm:prSet presAssocID="{5E5658DE-CAB9-B249-B0EC-76E6D026F932}" presName="parentText" presStyleLbl="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E0DD120-66B0-1E4D-8134-F5AECCA862A1}" type="pres">
      <dgm:prSet presAssocID="{5E5658DE-CAB9-B249-B0EC-76E6D026F932}" presName="descendantText" presStyleLbl="alignAccFollow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0C17984-223A-EF4E-8826-D66A68BA95E9}" type="pres">
      <dgm:prSet presAssocID="{DE2DD833-D2F1-C342-9B5E-D99ED4835369}" presName="sp" presStyleCnt="0"/>
      <dgm:spPr/>
    </dgm:pt>
    <dgm:pt modelId="{5F32C266-EF11-0444-AF76-ECF55E87A023}" type="pres">
      <dgm:prSet presAssocID="{BD205634-CDFF-6A4B-87B5-53913B3DEF35}" presName="linNode" presStyleCnt="0"/>
      <dgm:spPr/>
    </dgm:pt>
    <dgm:pt modelId="{255EF8C4-19D2-6A40-B8BF-50C2A89EB65C}" type="pres">
      <dgm:prSet presAssocID="{BD205634-CDFF-6A4B-87B5-53913B3DEF35}" presName="parentText" presStyleLbl="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1E4E151-D6CA-364D-A329-5AA699EAC624}" type="pres">
      <dgm:prSet presAssocID="{BD205634-CDFF-6A4B-87B5-53913B3DEF35}" presName="descendantText" presStyleLbl="alignAccFollow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56BE665-9D4A-8842-9DB4-3B8CE030B001}" srcId="{F1760E90-FAF0-F941-A5D9-BAEC48259DD7}" destId="{C5B151FC-9942-B544-B636-310C18BE4504}" srcOrd="0" destOrd="0" parTransId="{76A23533-6B2E-4745-9321-CFF15C8C8467}" sibTransId="{7C457839-9B46-FD4B-9EBD-D562639E9D74}"/>
    <dgm:cxn modelId="{32145007-BEE1-B447-8FE3-BC0CC4BFAEF7}" srcId="{C5B151FC-9942-B544-B636-310C18BE4504}" destId="{A6EB7CBE-F2DD-F14E-83DC-F227FC28118E}" srcOrd="0" destOrd="0" parTransId="{E28C6C1E-61DA-D54F-BAA4-5DF43A7C722D}" sibTransId="{70AD70D0-DCD0-BB42-832D-11EE9A702244}"/>
    <dgm:cxn modelId="{42B1E140-277D-D14D-93AB-B7D7C91C71BD}" srcId="{F1760E90-FAF0-F941-A5D9-BAEC48259DD7}" destId="{BD205634-CDFF-6A4B-87B5-53913B3DEF35}" srcOrd="3" destOrd="0" parTransId="{324DDA2D-6B4E-C54B-BA2A-9D06762189ED}" sibTransId="{C5F050DA-88B9-274B-A248-156C3C2BCCA6}"/>
    <dgm:cxn modelId="{CB1999D1-04DC-B249-8864-4DC4C3BFE48D}" type="presOf" srcId="{366545F5-BDD6-EA46-96E5-F92693EC985B}" destId="{2E0DD120-66B0-1E4D-8134-F5AECCA862A1}" srcOrd="0" destOrd="0" presId="urn:microsoft.com/office/officeart/2005/8/layout/vList5"/>
    <dgm:cxn modelId="{A2FCDDE8-3BBC-BD48-86B9-849FC79B08F1}" srcId="{BD205634-CDFF-6A4B-87B5-53913B3DEF35}" destId="{D484E612-6870-D343-8814-D479E93278ED}" srcOrd="0" destOrd="0" parTransId="{B302F6F4-5B39-FB42-8451-3CB105F6ED42}" sibTransId="{3461E213-B16D-254A-89E5-B89D2872985C}"/>
    <dgm:cxn modelId="{1B887DF5-A121-734A-B730-338251DD9F72}" type="presOf" srcId="{BD205634-CDFF-6A4B-87B5-53913B3DEF35}" destId="{255EF8C4-19D2-6A40-B8BF-50C2A89EB65C}" srcOrd="0" destOrd="0" presId="urn:microsoft.com/office/officeart/2005/8/layout/vList5"/>
    <dgm:cxn modelId="{F9200C6A-2AD5-7D4F-BD10-9A817F623ED2}" type="presOf" srcId="{1D34DC3C-28A8-2B4B-BCC6-202C428E2D2C}" destId="{5E74BF3B-8154-7741-ABA6-D76F3DA68C62}" srcOrd="0" destOrd="0" presId="urn:microsoft.com/office/officeart/2005/8/layout/vList5"/>
    <dgm:cxn modelId="{A0EC357B-6ABB-1444-8447-66383711115F}" type="presOf" srcId="{F1760E90-FAF0-F941-A5D9-BAEC48259DD7}" destId="{63C81708-7CE6-9F41-B6C3-18FFA106D9DC}" srcOrd="0" destOrd="0" presId="urn:microsoft.com/office/officeart/2005/8/layout/vList5"/>
    <dgm:cxn modelId="{AC9A9F1F-9AC9-0C45-9773-B68E9B430E58}" srcId="{5E5658DE-CAB9-B249-B0EC-76E6D026F932}" destId="{366545F5-BDD6-EA46-96E5-F92693EC985B}" srcOrd="0" destOrd="0" parTransId="{F5F1CD47-F63B-F945-B848-B0561BA9B718}" sibTransId="{6B60015C-2961-B14B-AEDE-B4A5FFD61268}"/>
    <dgm:cxn modelId="{EBDAC25C-91EC-DB4F-BE05-4239FE99FE13}" type="presOf" srcId="{A6EB7CBE-F2DD-F14E-83DC-F227FC28118E}" destId="{6393F79C-197A-CF40-87EC-CE7011349FD8}" srcOrd="0" destOrd="0" presId="urn:microsoft.com/office/officeart/2005/8/layout/vList5"/>
    <dgm:cxn modelId="{9253B13D-7AF4-3944-83C8-E38E1A3B4594}" srcId="{F1760E90-FAF0-F941-A5D9-BAEC48259DD7}" destId="{8AF8E6F8-F44A-0D4B-AC7F-1A80BB1A9CEF}" srcOrd="1" destOrd="0" parTransId="{855D5962-9B25-B84A-8F7C-7357ED7167F4}" sibTransId="{FE21B341-5FD4-2646-B47A-0D788A3772DE}"/>
    <dgm:cxn modelId="{862D6000-BF18-2E49-9387-5541C3070BC2}" type="presOf" srcId="{5E5658DE-CAB9-B249-B0EC-76E6D026F932}" destId="{FA9C712F-F88A-3545-A151-917A4DBAC1B0}" srcOrd="0" destOrd="0" presId="urn:microsoft.com/office/officeart/2005/8/layout/vList5"/>
    <dgm:cxn modelId="{50A63F8B-28AE-A046-875D-9A1777AD03B2}" type="presOf" srcId="{D484E612-6870-D343-8814-D479E93278ED}" destId="{E1E4E151-D6CA-364D-A329-5AA699EAC624}" srcOrd="0" destOrd="0" presId="urn:microsoft.com/office/officeart/2005/8/layout/vList5"/>
    <dgm:cxn modelId="{9DDA9BD9-FF60-B845-970A-92EE822E24C1}" type="presOf" srcId="{C5B151FC-9942-B544-B636-310C18BE4504}" destId="{9CEE5C98-F606-3942-9563-F5F9F75C949C}" srcOrd="0" destOrd="0" presId="urn:microsoft.com/office/officeart/2005/8/layout/vList5"/>
    <dgm:cxn modelId="{8F61B57E-341E-1B44-B5BE-C39C37ECCBA5}" srcId="{F1760E90-FAF0-F941-A5D9-BAEC48259DD7}" destId="{5E5658DE-CAB9-B249-B0EC-76E6D026F932}" srcOrd="2" destOrd="0" parTransId="{16D72A80-D544-9241-B2A0-F3ADE8E9B7F4}" sibTransId="{DE2DD833-D2F1-C342-9B5E-D99ED4835369}"/>
    <dgm:cxn modelId="{B749C133-106D-BF42-8D51-B9BF0C4E37E7}" type="presOf" srcId="{8AF8E6F8-F44A-0D4B-AC7F-1A80BB1A9CEF}" destId="{331071BC-4103-D84D-9EC4-665B9816D31E}" srcOrd="0" destOrd="0" presId="urn:microsoft.com/office/officeart/2005/8/layout/vList5"/>
    <dgm:cxn modelId="{06C62CF5-0CC0-D748-AEC6-932D1B2BED4E}" srcId="{8AF8E6F8-F44A-0D4B-AC7F-1A80BB1A9CEF}" destId="{1D34DC3C-28A8-2B4B-BCC6-202C428E2D2C}" srcOrd="0" destOrd="0" parTransId="{4C21AE38-34A7-3E4C-BF73-D6274260D06F}" sibTransId="{70BE20EF-DF59-6747-986B-88EC4F0EDF7C}"/>
    <dgm:cxn modelId="{6C3877F2-AC8A-9945-8652-35F1CA9680F5}" type="presParOf" srcId="{63C81708-7CE6-9F41-B6C3-18FFA106D9DC}" destId="{0C791FF8-80FB-C345-8C30-E5773B69FE5A}" srcOrd="0" destOrd="0" presId="urn:microsoft.com/office/officeart/2005/8/layout/vList5"/>
    <dgm:cxn modelId="{F8DEB9BC-31CB-8841-B343-A5AF3AD63DE4}" type="presParOf" srcId="{0C791FF8-80FB-C345-8C30-E5773B69FE5A}" destId="{9CEE5C98-F606-3942-9563-F5F9F75C949C}" srcOrd="0" destOrd="0" presId="urn:microsoft.com/office/officeart/2005/8/layout/vList5"/>
    <dgm:cxn modelId="{38AEF99C-3BB3-E146-9F9D-49064D6B086B}" type="presParOf" srcId="{0C791FF8-80FB-C345-8C30-E5773B69FE5A}" destId="{6393F79C-197A-CF40-87EC-CE7011349FD8}" srcOrd="1" destOrd="0" presId="urn:microsoft.com/office/officeart/2005/8/layout/vList5"/>
    <dgm:cxn modelId="{D839FBAE-CCB2-BE49-96CD-EABC98EB9A50}" type="presParOf" srcId="{63C81708-7CE6-9F41-B6C3-18FFA106D9DC}" destId="{8FA49F34-15F3-5F45-8CD7-56A5A409B559}" srcOrd="1" destOrd="0" presId="urn:microsoft.com/office/officeart/2005/8/layout/vList5"/>
    <dgm:cxn modelId="{FD87981E-BBA1-1847-9DE7-A964765741F6}" type="presParOf" srcId="{63C81708-7CE6-9F41-B6C3-18FFA106D9DC}" destId="{F14F26D4-6133-F84B-9CCA-29340D735ABE}" srcOrd="2" destOrd="0" presId="urn:microsoft.com/office/officeart/2005/8/layout/vList5"/>
    <dgm:cxn modelId="{43283614-0F33-AE4C-BD89-9D315475B7B9}" type="presParOf" srcId="{F14F26D4-6133-F84B-9CCA-29340D735ABE}" destId="{331071BC-4103-D84D-9EC4-665B9816D31E}" srcOrd="0" destOrd="0" presId="urn:microsoft.com/office/officeart/2005/8/layout/vList5"/>
    <dgm:cxn modelId="{F4D59CB1-F1D1-1240-AE7F-FB49E8C53B4F}" type="presParOf" srcId="{F14F26D4-6133-F84B-9CCA-29340D735ABE}" destId="{5E74BF3B-8154-7741-ABA6-D76F3DA68C62}" srcOrd="1" destOrd="0" presId="urn:microsoft.com/office/officeart/2005/8/layout/vList5"/>
    <dgm:cxn modelId="{69876AA2-FBB6-4948-A792-E3B61A6C2D67}" type="presParOf" srcId="{63C81708-7CE6-9F41-B6C3-18FFA106D9DC}" destId="{E7680E65-CECE-0E49-8D8E-26AD3E5443BD}" srcOrd="3" destOrd="0" presId="urn:microsoft.com/office/officeart/2005/8/layout/vList5"/>
    <dgm:cxn modelId="{768E812B-CF64-9C45-9A6C-380BC3289143}" type="presParOf" srcId="{63C81708-7CE6-9F41-B6C3-18FFA106D9DC}" destId="{B1EB2954-1144-9341-9B5F-143BAAF9DF32}" srcOrd="4" destOrd="0" presId="urn:microsoft.com/office/officeart/2005/8/layout/vList5"/>
    <dgm:cxn modelId="{6D496F67-DEA9-D948-8042-FB03A37A5F34}" type="presParOf" srcId="{B1EB2954-1144-9341-9B5F-143BAAF9DF32}" destId="{FA9C712F-F88A-3545-A151-917A4DBAC1B0}" srcOrd="0" destOrd="0" presId="urn:microsoft.com/office/officeart/2005/8/layout/vList5"/>
    <dgm:cxn modelId="{E5A130A6-FEE3-E74F-822F-3454891A89E7}" type="presParOf" srcId="{B1EB2954-1144-9341-9B5F-143BAAF9DF32}" destId="{2E0DD120-66B0-1E4D-8134-F5AECCA862A1}" srcOrd="1" destOrd="0" presId="urn:microsoft.com/office/officeart/2005/8/layout/vList5"/>
    <dgm:cxn modelId="{9A8F47ED-363E-4E47-AFA2-8C12F36BF9D1}" type="presParOf" srcId="{63C81708-7CE6-9F41-B6C3-18FFA106D9DC}" destId="{B0C17984-223A-EF4E-8826-D66A68BA95E9}" srcOrd="5" destOrd="0" presId="urn:microsoft.com/office/officeart/2005/8/layout/vList5"/>
    <dgm:cxn modelId="{7DA5D338-9171-A44D-B45A-280C4C617E39}" type="presParOf" srcId="{63C81708-7CE6-9F41-B6C3-18FFA106D9DC}" destId="{5F32C266-EF11-0444-AF76-ECF55E87A023}" srcOrd="6" destOrd="0" presId="urn:microsoft.com/office/officeart/2005/8/layout/vList5"/>
    <dgm:cxn modelId="{18A02DCB-D2D0-264B-A129-F232FBF11B3A}" type="presParOf" srcId="{5F32C266-EF11-0444-AF76-ECF55E87A023}" destId="{255EF8C4-19D2-6A40-B8BF-50C2A89EB65C}" srcOrd="0" destOrd="0" presId="urn:microsoft.com/office/officeart/2005/8/layout/vList5"/>
    <dgm:cxn modelId="{05355EFD-C0F3-D645-A2BD-CBDC977F565A}" type="presParOf" srcId="{5F32C266-EF11-0444-AF76-ECF55E87A023}" destId="{E1E4E151-D6CA-364D-A329-5AA699EAC624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C06922D-DED4-574C-A901-65FA9F8A085C}" type="doc">
      <dgm:prSet loTypeId="urn:microsoft.com/office/officeart/2005/8/layout/vList5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GB"/>
        </a:p>
      </dgm:t>
    </dgm:pt>
    <dgm:pt modelId="{C4F4A688-99E4-5A4A-A98B-B4A0A680D8BD}">
      <dgm:prSet/>
      <dgm:spPr/>
      <dgm:t>
        <a:bodyPr/>
        <a:lstStyle/>
        <a:p>
          <a:r>
            <a:rPr lang="en-GB"/>
            <a:t>Study characteristics </a:t>
          </a:r>
        </a:p>
      </dgm:t>
    </dgm:pt>
    <dgm:pt modelId="{004E7D8D-7FAB-BD42-999B-E839F4C89F3F}" type="parTrans" cxnId="{D05F6590-9BA1-934D-9879-68E22FCFCCC5}">
      <dgm:prSet/>
      <dgm:spPr/>
      <dgm:t>
        <a:bodyPr/>
        <a:lstStyle/>
        <a:p>
          <a:endParaRPr lang="en-GB"/>
        </a:p>
      </dgm:t>
    </dgm:pt>
    <dgm:pt modelId="{ED3846D2-2242-B84E-A144-29C674CCA639}" type="sibTrans" cxnId="{D05F6590-9BA1-934D-9879-68E22FCFCCC5}">
      <dgm:prSet/>
      <dgm:spPr/>
      <dgm:t>
        <a:bodyPr/>
        <a:lstStyle/>
        <a:p>
          <a:endParaRPr lang="en-GB"/>
        </a:p>
      </dgm:t>
    </dgm:pt>
    <dgm:pt modelId="{BE9D46CC-6784-254B-9320-C37BCB0CFE9D}">
      <dgm:prSet/>
      <dgm:spPr/>
      <dgm:t>
        <a:bodyPr/>
        <a:lstStyle/>
        <a:p>
          <a:r>
            <a:rPr lang="en-GB"/>
            <a:t>First author, year, country, journal of publication, study type, population, exposures, controls</a:t>
          </a:r>
        </a:p>
      </dgm:t>
    </dgm:pt>
    <dgm:pt modelId="{25CB3B24-014E-8942-973F-75245454C707}" type="parTrans" cxnId="{4F33EEA8-EF4C-9045-9623-BA9E72F94DD9}">
      <dgm:prSet/>
      <dgm:spPr/>
      <dgm:t>
        <a:bodyPr/>
        <a:lstStyle/>
        <a:p>
          <a:endParaRPr lang="en-GB"/>
        </a:p>
      </dgm:t>
    </dgm:pt>
    <dgm:pt modelId="{E8555F54-6F5D-E94F-804F-19EB68EC5A2D}" type="sibTrans" cxnId="{4F33EEA8-EF4C-9045-9623-BA9E72F94DD9}">
      <dgm:prSet/>
      <dgm:spPr/>
      <dgm:t>
        <a:bodyPr/>
        <a:lstStyle/>
        <a:p>
          <a:endParaRPr lang="en-GB"/>
        </a:p>
      </dgm:t>
    </dgm:pt>
    <dgm:pt modelId="{58F3E6F8-E3A6-C34D-866A-158802C2549E}">
      <dgm:prSet/>
      <dgm:spPr/>
      <dgm:t>
        <a:bodyPr/>
        <a:lstStyle/>
        <a:p>
          <a:r>
            <a:rPr lang="en-GB"/>
            <a:t>Sample demographics </a:t>
          </a:r>
        </a:p>
      </dgm:t>
    </dgm:pt>
    <dgm:pt modelId="{E037F659-835C-754C-9CA1-72A20CE13096}" type="parTrans" cxnId="{6B9D078F-6281-D747-A5E1-3B0507C90EF4}">
      <dgm:prSet/>
      <dgm:spPr/>
      <dgm:t>
        <a:bodyPr/>
        <a:lstStyle/>
        <a:p>
          <a:endParaRPr lang="en-GB"/>
        </a:p>
      </dgm:t>
    </dgm:pt>
    <dgm:pt modelId="{15FB2898-CF90-BC4B-A0C4-0827332AB237}" type="sibTrans" cxnId="{6B9D078F-6281-D747-A5E1-3B0507C90EF4}">
      <dgm:prSet/>
      <dgm:spPr/>
      <dgm:t>
        <a:bodyPr/>
        <a:lstStyle/>
        <a:p>
          <a:endParaRPr lang="en-GB"/>
        </a:p>
      </dgm:t>
    </dgm:pt>
    <dgm:pt modelId="{E068AD29-6955-224D-953B-6FF1659D6123}">
      <dgm:prSet/>
      <dgm:spPr/>
      <dgm:t>
        <a:bodyPr/>
        <a:lstStyle/>
        <a:p>
          <a:r>
            <a:rPr lang="en-GB" dirty="0"/>
            <a:t>Age</a:t>
          </a:r>
        </a:p>
      </dgm:t>
    </dgm:pt>
    <dgm:pt modelId="{B5690CDA-2597-5245-8544-C407220E419D}" type="parTrans" cxnId="{D9C7CA51-7D83-414E-B9B2-1E1F6FB28587}">
      <dgm:prSet/>
      <dgm:spPr/>
      <dgm:t>
        <a:bodyPr/>
        <a:lstStyle/>
        <a:p>
          <a:endParaRPr lang="en-GB"/>
        </a:p>
      </dgm:t>
    </dgm:pt>
    <dgm:pt modelId="{604FF1D1-D600-954B-A8FE-8C07BDE5FCDF}" type="sibTrans" cxnId="{D9C7CA51-7D83-414E-B9B2-1E1F6FB28587}">
      <dgm:prSet/>
      <dgm:spPr/>
      <dgm:t>
        <a:bodyPr/>
        <a:lstStyle/>
        <a:p>
          <a:endParaRPr lang="en-GB"/>
        </a:p>
      </dgm:t>
    </dgm:pt>
    <dgm:pt modelId="{421A22E3-2C9D-A948-AA93-F012EB778873}">
      <dgm:prSet/>
      <dgm:spPr/>
      <dgm:t>
        <a:bodyPr/>
        <a:lstStyle/>
        <a:p>
          <a:r>
            <a:rPr lang="en-GB"/>
            <a:t>Sample characteristics </a:t>
          </a:r>
        </a:p>
      </dgm:t>
    </dgm:pt>
    <dgm:pt modelId="{FF444875-4F91-5540-BE2A-95CF4E23EBE9}" type="parTrans" cxnId="{A7953F54-323F-DD46-9562-A37E7665EA9E}">
      <dgm:prSet/>
      <dgm:spPr/>
      <dgm:t>
        <a:bodyPr/>
        <a:lstStyle/>
        <a:p>
          <a:endParaRPr lang="en-GB"/>
        </a:p>
      </dgm:t>
    </dgm:pt>
    <dgm:pt modelId="{A0966A88-EEC8-6247-96A7-EC5DCCB8D88F}" type="sibTrans" cxnId="{A7953F54-323F-DD46-9562-A37E7665EA9E}">
      <dgm:prSet/>
      <dgm:spPr/>
      <dgm:t>
        <a:bodyPr/>
        <a:lstStyle/>
        <a:p>
          <a:endParaRPr lang="en-GB"/>
        </a:p>
      </dgm:t>
    </dgm:pt>
    <dgm:pt modelId="{857A8272-5467-EA4F-B7C4-F2C8E4A38500}">
      <dgm:prSet/>
      <dgm:spPr/>
      <dgm:t>
        <a:bodyPr/>
        <a:lstStyle/>
        <a:p>
          <a:r>
            <a:rPr lang="en-GB"/>
            <a:t>HIV status</a:t>
          </a:r>
        </a:p>
      </dgm:t>
    </dgm:pt>
    <dgm:pt modelId="{482628D7-7A65-5B45-917B-2B2AFA9408A0}" type="parTrans" cxnId="{6EECC7DC-A84D-3E47-A882-5144022E899F}">
      <dgm:prSet/>
      <dgm:spPr/>
      <dgm:t>
        <a:bodyPr/>
        <a:lstStyle/>
        <a:p>
          <a:endParaRPr lang="en-GB"/>
        </a:p>
      </dgm:t>
    </dgm:pt>
    <dgm:pt modelId="{6DC90891-8BF3-6C4A-8F84-DA6C539AC6FC}" type="sibTrans" cxnId="{6EECC7DC-A84D-3E47-A882-5144022E899F}">
      <dgm:prSet/>
      <dgm:spPr/>
      <dgm:t>
        <a:bodyPr/>
        <a:lstStyle/>
        <a:p>
          <a:endParaRPr lang="en-GB"/>
        </a:p>
      </dgm:t>
    </dgm:pt>
    <dgm:pt modelId="{234C7F0A-4AFF-A843-A463-5D63B9409696}">
      <dgm:prSet/>
      <dgm:spPr/>
      <dgm:t>
        <a:bodyPr/>
        <a:lstStyle/>
        <a:p>
          <a:r>
            <a:rPr lang="en-GB"/>
            <a:t>Outcome data </a:t>
          </a:r>
        </a:p>
      </dgm:t>
    </dgm:pt>
    <dgm:pt modelId="{38552E97-3C38-8F44-878C-CF326DB78A0C}" type="parTrans" cxnId="{604889ED-BF1E-6F45-ADF6-621F064EA14F}">
      <dgm:prSet/>
      <dgm:spPr/>
      <dgm:t>
        <a:bodyPr/>
        <a:lstStyle/>
        <a:p>
          <a:endParaRPr lang="en-GB"/>
        </a:p>
      </dgm:t>
    </dgm:pt>
    <dgm:pt modelId="{BB608110-3903-FA4F-94A9-0AC94DC60388}" type="sibTrans" cxnId="{604889ED-BF1E-6F45-ADF6-621F064EA14F}">
      <dgm:prSet/>
      <dgm:spPr/>
      <dgm:t>
        <a:bodyPr/>
        <a:lstStyle/>
        <a:p>
          <a:endParaRPr lang="en-GB"/>
        </a:p>
      </dgm:t>
    </dgm:pt>
    <dgm:pt modelId="{1618445B-E6A0-9443-AFA6-22D1E6EF401E}">
      <dgm:prSet/>
      <dgm:spPr/>
      <dgm:t>
        <a:bodyPr/>
        <a:lstStyle/>
        <a:p>
          <a:r>
            <a:rPr lang="en-GB"/>
            <a:t>Active TB cases, IRR, OR</a:t>
          </a:r>
        </a:p>
      </dgm:t>
    </dgm:pt>
    <dgm:pt modelId="{CA2DEDF6-08DB-F946-AC1D-A72F2856C0AF}" type="parTrans" cxnId="{4F588D98-36B1-5D40-916F-075E582FFE3A}">
      <dgm:prSet/>
      <dgm:spPr/>
      <dgm:t>
        <a:bodyPr/>
        <a:lstStyle/>
        <a:p>
          <a:endParaRPr lang="en-GB"/>
        </a:p>
      </dgm:t>
    </dgm:pt>
    <dgm:pt modelId="{AEB2D71E-881B-F640-8165-C24AA5F99EE5}" type="sibTrans" cxnId="{4F588D98-36B1-5D40-916F-075E582FFE3A}">
      <dgm:prSet/>
      <dgm:spPr/>
      <dgm:t>
        <a:bodyPr/>
        <a:lstStyle/>
        <a:p>
          <a:endParaRPr lang="en-GB"/>
        </a:p>
      </dgm:t>
    </dgm:pt>
    <dgm:pt modelId="{1A21F59A-1898-154B-97E1-54D9848F9FF2}" type="pres">
      <dgm:prSet presAssocID="{0C06922D-DED4-574C-A901-65FA9F8A085C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82CD154-212A-574A-AD4C-CEFF046D4BCE}" type="pres">
      <dgm:prSet presAssocID="{C4F4A688-99E4-5A4A-A98B-B4A0A680D8BD}" presName="linNode" presStyleCnt="0"/>
      <dgm:spPr/>
    </dgm:pt>
    <dgm:pt modelId="{F88BEFAE-1D37-5E46-829D-0BF74BA4460A}" type="pres">
      <dgm:prSet presAssocID="{C4F4A688-99E4-5A4A-A98B-B4A0A680D8BD}" presName="parentText" presStyleLbl="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078B181-74F0-F341-9DD2-4A1E39D6AB85}" type="pres">
      <dgm:prSet presAssocID="{C4F4A688-99E4-5A4A-A98B-B4A0A680D8BD}" presName="descendantText" presStyleLbl="alignAccFollow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D6764CC-947A-A843-90B7-D729D94CFCC1}" type="pres">
      <dgm:prSet presAssocID="{ED3846D2-2242-B84E-A144-29C674CCA639}" presName="sp" presStyleCnt="0"/>
      <dgm:spPr/>
    </dgm:pt>
    <dgm:pt modelId="{60D1C050-B888-294D-93AB-F0D4BBEC7E1F}" type="pres">
      <dgm:prSet presAssocID="{58F3E6F8-E3A6-C34D-866A-158802C2549E}" presName="linNode" presStyleCnt="0"/>
      <dgm:spPr/>
    </dgm:pt>
    <dgm:pt modelId="{9807454B-8CF7-8241-B167-8E96F596F3A6}" type="pres">
      <dgm:prSet presAssocID="{58F3E6F8-E3A6-C34D-866A-158802C2549E}" presName="parentText" presStyleLbl="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2615C30-8A60-8248-918C-872A5E2DC2D8}" type="pres">
      <dgm:prSet presAssocID="{58F3E6F8-E3A6-C34D-866A-158802C2549E}" presName="descendantText" presStyleLbl="alignAccFollow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552773F-C745-D248-AEFF-7F9D97D600F0}" type="pres">
      <dgm:prSet presAssocID="{15FB2898-CF90-BC4B-A0C4-0827332AB237}" presName="sp" presStyleCnt="0"/>
      <dgm:spPr/>
    </dgm:pt>
    <dgm:pt modelId="{FBBF3A49-C45C-D645-9112-13068CDB08BA}" type="pres">
      <dgm:prSet presAssocID="{421A22E3-2C9D-A948-AA93-F012EB778873}" presName="linNode" presStyleCnt="0"/>
      <dgm:spPr/>
    </dgm:pt>
    <dgm:pt modelId="{69F5AFBC-97BB-5148-B382-2CAC9CF582AC}" type="pres">
      <dgm:prSet presAssocID="{421A22E3-2C9D-A948-AA93-F012EB778873}" presName="parentText" presStyleLbl="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59B80BB-CE56-A74B-BC0A-49F0DA99B222}" type="pres">
      <dgm:prSet presAssocID="{421A22E3-2C9D-A948-AA93-F012EB778873}" presName="descendantText" presStyleLbl="alignAccFollow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7FC33C1-B9CA-4440-80C3-C176A36F7F8F}" type="pres">
      <dgm:prSet presAssocID="{A0966A88-EEC8-6247-96A7-EC5DCCB8D88F}" presName="sp" presStyleCnt="0"/>
      <dgm:spPr/>
    </dgm:pt>
    <dgm:pt modelId="{F3DCF390-80B5-6044-A728-061BB40275E3}" type="pres">
      <dgm:prSet presAssocID="{234C7F0A-4AFF-A843-A463-5D63B9409696}" presName="linNode" presStyleCnt="0"/>
      <dgm:spPr/>
    </dgm:pt>
    <dgm:pt modelId="{D48605BA-0993-E94E-ACEC-C4D63B19B049}" type="pres">
      <dgm:prSet presAssocID="{234C7F0A-4AFF-A843-A463-5D63B9409696}" presName="parentText" presStyleLbl="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95FA9D2-C1BE-BD48-8FA0-52EA300523E3}" type="pres">
      <dgm:prSet presAssocID="{234C7F0A-4AFF-A843-A463-5D63B9409696}" presName="descendantText" presStyleLbl="alignAccFollow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8C63067-27C3-F944-9538-A1E0A7F49A44}" type="presOf" srcId="{58F3E6F8-E3A6-C34D-866A-158802C2549E}" destId="{9807454B-8CF7-8241-B167-8E96F596F3A6}" srcOrd="0" destOrd="0" presId="urn:microsoft.com/office/officeart/2005/8/layout/vList5"/>
    <dgm:cxn modelId="{8A10E1FB-3F09-254B-BB56-1C03C85D1AB2}" type="presOf" srcId="{E068AD29-6955-224D-953B-6FF1659D6123}" destId="{72615C30-8A60-8248-918C-872A5E2DC2D8}" srcOrd="0" destOrd="0" presId="urn:microsoft.com/office/officeart/2005/8/layout/vList5"/>
    <dgm:cxn modelId="{6EECC7DC-A84D-3E47-A882-5144022E899F}" srcId="{421A22E3-2C9D-A948-AA93-F012EB778873}" destId="{857A8272-5467-EA4F-B7C4-F2C8E4A38500}" srcOrd="0" destOrd="0" parTransId="{482628D7-7A65-5B45-917B-2B2AFA9408A0}" sibTransId="{6DC90891-8BF3-6C4A-8F84-DA6C539AC6FC}"/>
    <dgm:cxn modelId="{2EFEAF3E-8BE1-6348-919B-5BA7D35CB183}" type="presOf" srcId="{857A8272-5467-EA4F-B7C4-F2C8E4A38500}" destId="{959B80BB-CE56-A74B-BC0A-49F0DA99B222}" srcOrd="0" destOrd="0" presId="urn:microsoft.com/office/officeart/2005/8/layout/vList5"/>
    <dgm:cxn modelId="{37FEA778-FF6A-4049-87A1-32E4D6E42AF7}" type="presOf" srcId="{421A22E3-2C9D-A948-AA93-F012EB778873}" destId="{69F5AFBC-97BB-5148-B382-2CAC9CF582AC}" srcOrd="0" destOrd="0" presId="urn:microsoft.com/office/officeart/2005/8/layout/vList5"/>
    <dgm:cxn modelId="{4F588D98-36B1-5D40-916F-075E582FFE3A}" srcId="{234C7F0A-4AFF-A843-A463-5D63B9409696}" destId="{1618445B-E6A0-9443-AFA6-22D1E6EF401E}" srcOrd="0" destOrd="0" parTransId="{CA2DEDF6-08DB-F946-AC1D-A72F2856C0AF}" sibTransId="{AEB2D71E-881B-F640-8165-C24AA5F99EE5}"/>
    <dgm:cxn modelId="{D9C7CA51-7D83-414E-B9B2-1E1F6FB28587}" srcId="{58F3E6F8-E3A6-C34D-866A-158802C2549E}" destId="{E068AD29-6955-224D-953B-6FF1659D6123}" srcOrd="0" destOrd="0" parTransId="{B5690CDA-2597-5245-8544-C407220E419D}" sibTransId="{604FF1D1-D600-954B-A8FE-8C07BDE5FCDF}"/>
    <dgm:cxn modelId="{96C27075-494B-BE4C-8713-E05212EA2BC3}" type="presOf" srcId="{0C06922D-DED4-574C-A901-65FA9F8A085C}" destId="{1A21F59A-1898-154B-97E1-54D9848F9FF2}" srcOrd="0" destOrd="0" presId="urn:microsoft.com/office/officeart/2005/8/layout/vList5"/>
    <dgm:cxn modelId="{6AC661C0-8BD4-4647-B5D8-CD9D19A8B5A7}" type="presOf" srcId="{234C7F0A-4AFF-A843-A463-5D63B9409696}" destId="{D48605BA-0993-E94E-ACEC-C4D63B19B049}" srcOrd="0" destOrd="0" presId="urn:microsoft.com/office/officeart/2005/8/layout/vList5"/>
    <dgm:cxn modelId="{0BB7457E-25C8-D840-A875-18FA4345E8C2}" type="presOf" srcId="{BE9D46CC-6784-254B-9320-C37BCB0CFE9D}" destId="{2078B181-74F0-F341-9DD2-4A1E39D6AB85}" srcOrd="0" destOrd="0" presId="urn:microsoft.com/office/officeart/2005/8/layout/vList5"/>
    <dgm:cxn modelId="{6B9D078F-6281-D747-A5E1-3B0507C90EF4}" srcId="{0C06922D-DED4-574C-A901-65FA9F8A085C}" destId="{58F3E6F8-E3A6-C34D-866A-158802C2549E}" srcOrd="1" destOrd="0" parTransId="{E037F659-835C-754C-9CA1-72A20CE13096}" sibTransId="{15FB2898-CF90-BC4B-A0C4-0827332AB237}"/>
    <dgm:cxn modelId="{B1FFEBA6-B82E-AD40-95C1-125E150FF9B2}" type="presOf" srcId="{1618445B-E6A0-9443-AFA6-22D1E6EF401E}" destId="{495FA9D2-C1BE-BD48-8FA0-52EA300523E3}" srcOrd="0" destOrd="0" presId="urn:microsoft.com/office/officeart/2005/8/layout/vList5"/>
    <dgm:cxn modelId="{D05F6590-9BA1-934D-9879-68E22FCFCCC5}" srcId="{0C06922D-DED4-574C-A901-65FA9F8A085C}" destId="{C4F4A688-99E4-5A4A-A98B-B4A0A680D8BD}" srcOrd="0" destOrd="0" parTransId="{004E7D8D-7FAB-BD42-999B-E839F4C89F3F}" sibTransId="{ED3846D2-2242-B84E-A144-29C674CCA639}"/>
    <dgm:cxn modelId="{A7953F54-323F-DD46-9562-A37E7665EA9E}" srcId="{0C06922D-DED4-574C-A901-65FA9F8A085C}" destId="{421A22E3-2C9D-A948-AA93-F012EB778873}" srcOrd="2" destOrd="0" parTransId="{FF444875-4F91-5540-BE2A-95CF4E23EBE9}" sibTransId="{A0966A88-EEC8-6247-96A7-EC5DCCB8D88F}"/>
    <dgm:cxn modelId="{4F33EEA8-EF4C-9045-9623-BA9E72F94DD9}" srcId="{C4F4A688-99E4-5A4A-A98B-B4A0A680D8BD}" destId="{BE9D46CC-6784-254B-9320-C37BCB0CFE9D}" srcOrd="0" destOrd="0" parTransId="{25CB3B24-014E-8942-973F-75245454C707}" sibTransId="{E8555F54-6F5D-E94F-804F-19EB68EC5A2D}"/>
    <dgm:cxn modelId="{FCE3949B-6FB0-6E44-91A1-0DCEBA2947CE}" type="presOf" srcId="{C4F4A688-99E4-5A4A-A98B-B4A0A680D8BD}" destId="{F88BEFAE-1D37-5E46-829D-0BF74BA4460A}" srcOrd="0" destOrd="0" presId="urn:microsoft.com/office/officeart/2005/8/layout/vList5"/>
    <dgm:cxn modelId="{604889ED-BF1E-6F45-ADF6-621F064EA14F}" srcId="{0C06922D-DED4-574C-A901-65FA9F8A085C}" destId="{234C7F0A-4AFF-A843-A463-5D63B9409696}" srcOrd="3" destOrd="0" parTransId="{38552E97-3C38-8F44-878C-CF326DB78A0C}" sibTransId="{BB608110-3903-FA4F-94A9-0AC94DC60388}"/>
    <dgm:cxn modelId="{A2182651-DE64-CE44-9874-902511C9D36E}" type="presParOf" srcId="{1A21F59A-1898-154B-97E1-54D9848F9FF2}" destId="{882CD154-212A-574A-AD4C-CEFF046D4BCE}" srcOrd="0" destOrd="0" presId="urn:microsoft.com/office/officeart/2005/8/layout/vList5"/>
    <dgm:cxn modelId="{D6CDD5D5-7412-2747-A2C6-DFEC5689B507}" type="presParOf" srcId="{882CD154-212A-574A-AD4C-CEFF046D4BCE}" destId="{F88BEFAE-1D37-5E46-829D-0BF74BA4460A}" srcOrd="0" destOrd="0" presId="urn:microsoft.com/office/officeart/2005/8/layout/vList5"/>
    <dgm:cxn modelId="{DB0B1187-D5A5-6A4F-AE4A-4E40774825A7}" type="presParOf" srcId="{882CD154-212A-574A-AD4C-CEFF046D4BCE}" destId="{2078B181-74F0-F341-9DD2-4A1E39D6AB85}" srcOrd="1" destOrd="0" presId="urn:microsoft.com/office/officeart/2005/8/layout/vList5"/>
    <dgm:cxn modelId="{1F9B87E1-3732-174E-BBA5-E0FDCD541600}" type="presParOf" srcId="{1A21F59A-1898-154B-97E1-54D9848F9FF2}" destId="{6D6764CC-947A-A843-90B7-D729D94CFCC1}" srcOrd="1" destOrd="0" presId="urn:microsoft.com/office/officeart/2005/8/layout/vList5"/>
    <dgm:cxn modelId="{D48227BE-7873-C34A-BEBD-EDC117645B3D}" type="presParOf" srcId="{1A21F59A-1898-154B-97E1-54D9848F9FF2}" destId="{60D1C050-B888-294D-93AB-F0D4BBEC7E1F}" srcOrd="2" destOrd="0" presId="urn:microsoft.com/office/officeart/2005/8/layout/vList5"/>
    <dgm:cxn modelId="{F7B69D6C-5AF5-D64B-9F9F-EC7D0CB1B04F}" type="presParOf" srcId="{60D1C050-B888-294D-93AB-F0D4BBEC7E1F}" destId="{9807454B-8CF7-8241-B167-8E96F596F3A6}" srcOrd="0" destOrd="0" presId="urn:microsoft.com/office/officeart/2005/8/layout/vList5"/>
    <dgm:cxn modelId="{64BBB710-8E7F-864B-8235-E4EB699E1C49}" type="presParOf" srcId="{60D1C050-B888-294D-93AB-F0D4BBEC7E1F}" destId="{72615C30-8A60-8248-918C-872A5E2DC2D8}" srcOrd="1" destOrd="0" presId="urn:microsoft.com/office/officeart/2005/8/layout/vList5"/>
    <dgm:cxn modelId="{77F0F3EB-D602-F544-9C3B-832FBB389C48}" type="presParOf" srcId="{1A21F59A-1898-154B-97E1-54D9848F9FF2}" destId="{8552773F-C745-D248-AEFF-7F9D97D600F0}" srcOrd="3" destOrd="0" presId="urn:microsoft.com/office/officeart/2005/8/layout/vList5"/>
    <dgm:cxn modelId="{7057E03C-D20C-554E-8234-57D3507E6CFD}" type="presParOf" srcId="{1A21F59A-1898-154B-97E1-54D9848F9FF2}" destId="{FBBF3A49-C45C-D645-9112-13068CDB08BA}" srcOrd="4" destOrd="0" presId="urn:microsoft.com/office/officeart/2005/8/layout/vList5"/>
    <dgm:cxn modelId="{8EACD810-F538-604B-95D5-6265A980408E}" type="presParOf" srcId="{FBBF3A49-C45C-D645-9112-13068CDB08BA}" destId="{69F5AFBC-97BB-5148-B382-2CAC9CF582AC}" srcOrd="0" destOrd="0" presId="urn:microsoft.com/office/officeart/2005/8/layout/vList5"/>
    <dgm:cxn modelId="{2D948701-6083-DE49-AE85-7B60920E9CE3}" type="presParOf" srcId="{FBBF3A49-C45C-D645-9112-13068CDB08BA}" destId="{959B80BB-CE56-A74B-BC0A-49F0DA99B222}" srcOrd="1" destOrd="0" presId="urn:microsoft.com/office/officeart/2005/8/layout/vList5"/>
    <dgm:cxn modelId="{46451A29-3048-054B-8EBA-2C20091732F6}" type="presParOf" srcId="{1A21F59A-1898-154B-97E1-54D9848F9FF2}" destId="{97FC33C1-B9CA-4440-80C3-C176A36F7F8F}" srcOrd="5" destOrd="0" presId="urn:microsoft.com/office/officeart/2005/8/layout/vList5"/>
    <dgm:cxn modelId="{839F989B-F19A-DB43-B966-90755754647B}" type="presParOf" srcId="{1A21F59A-1898-154B-97E1-54D9848F9FF2}" destId="{F3DCF390-80B5-6044-A728-061BB40275E3}" srcOrd="6" destOrd="0" presId="urn:microsoft.com/office/officeart/2005/8/layout/vList5"/>
    <dgm:cxn modelId="{4E4261A4-89B6-9347-901A-62A56D5E3B6E}" type="presParOf" srcId="{F3DCF390-80B5-6044-A728-061BB40275E3}" destId="{D48605BA-0993-E94E-ACEC-C4D63B19B049}" srcOrd="0" destOrd="0" presId="urn:microsoft.com/office/officeart/2005/8/layout/vList5"/>
    <dgm:cxn modelId="{06771690-F90D-F941-8075-A63713E9BD73}" type="presParOf" srcId="{F3DCF390-80B5-6044-A728-061BB40275E3}" destId="{495FA9D2-C1BE-BD48-8FA0-52EA300523E3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393F79C-197A-CF40-87EC-CE7011349FD8}">
      <dsp:nvSpPr>
        <dsp:cNvPr id="0" name=""/>
        <dsp:cNvSpPr/>
      </dsp:nvSpPr>
      <dsp:spPr>
        <a:xfrm rot="5400000">
          <a:off x="4255109" y="-1811648"/>
          <a:ext cx="486244" cy="4233630"/>
        </a:xfrm>
        <a:prstGeom prst="round2Same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2000" kern="1200"/>
            <a:t>Women of child bearing age.</a:t>
          </a:r>
        </a:p>
      </dsp:txBody>
      <dsp:txXfrm rot="-5400000">
        <a:off x="2381416" y="85781"/>
        <a:ext cx="4209894" cy="438772"/>
      </dsp:txXfrm>
    </dsp:sp>
    <dsp:sp modelId="{9CEE5C98-F606-3942-9563-F5F9F75C949C}">
      <dsp:nvSpPr>
        <dsp:cNvPr id="0" name=""/>
        <dsp:cNvSpPr/>
      </dsp:nvSpPr>
      <dsp:spPr>
        <a:xfrm>
          <a:off x="0" y="1263"/>
          <a:ext cx="2381416" cy="607805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600" kern="1200" dirty="0"/>
            <a:t>Participants/population</a:t>
          </a:r>
        </a:p>
      </dsp:txBody>
      <dsp:txXfrm>
        <a:off x="29671" y="30934"/>
        <a:ext cx="2322074" cy="548463"/>
      </dsp:txXfrm>
    </dsp:sp>
    <dsp:sp modelId="{5E74BF3B-8154-7741-ABA6-D76F3DA68C62}">
      <dsp:nvSpPr>
        <dsp:cNvPr id="0" name=""/>
        <dsp:cNvSpPr/>
      </dsp:nvSpPr>
      <dsp:spPr>
        <a:xfrm rot="5400000">
          <a:off x="4255109" y="-1173452"/>
          <a:ext cx="486244" cy="4233630"/>
        </a:xfrm>
        <a:prstGeom prst="round2SameRect">
          <a:avLst/>
        </a:prstGeom>
        <a:solidFill>
          <a:schemeClr val="accent3">
            <a:tint val="40000"/>
            <a:alpha val="90000"/>
            <a:hueOff val="676380"/>
            <a:satOff val="33333"/>
            <a:lumOff val="593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676380"/>
              <a:satOff val="33333"/>
              <a:lumOff val="59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2000" kern="1200" dirty="0"/>
            <a:t>Pregnancy; postpartum.</a:t>
          </a:r>
        </a:p>
      </dsp:txBody>
      <dsp:txXfrm rot="-5400000">
        <a:off x="2381416" y="723977"/>
        <a:ext cx="4209894" cy="438772"/>
      </dsp:txXfrm>
    </dsp:sp>
    <dsp:sp modelId="{331071BC-4103-D84D-9EC4-665B9816D31E}">
      <dsp:nvSpPr>
        <dsp:cNvPr id="0" name=""/>
        <dsp:cNvSpPr/>
      </dsp:nvSpPr>
      <dsp:spPr>
        <a:xfrm>
          <a:off x="0" y="639459"/>
          <a:ext cx="2381416" cy="607805"/>
        </a:xfrm>
        <a:prstGeom prst="roundRect">
          <a:avLst/>
        </a:prstGeom>
        <a:solidFill>
          <a:schemeClr val="accent3">
            <a:hueOff val="903533"/>
            <a:satOff val="33333"/>
            <a:lumOff val="-49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600" kern="1200" dirty="0"/>
            <a:t>Exposure(s)</a:t>
          </a:r>
        </a:p>
      </dsp:txBody>
      <dsp:txXfrm>
        <a:off x="29671" y="669130"/>
        <a:ext cx="2322074" cy="548463"/>
      </dsp:txXfrm>
    </dsp:sp>
    <dsp:sp modelId="{2E0DD120-66B0-1E4D-8134-F5AECCA862A1}">
      <dsp:nvSpPr>
        <dsp:cNvPr id="0" name=""/>
        <dsp:cNvSpPr/>
      </dsp:nvSpPr>
      <dsp:spPr>
        <a:xfrm rot="5400000">
          <a:off x="4255109" y="-535255"/>
          <a:ext cx="486244" cy="4233630"/>
        </a:xfrm>
        <a:prstGeom prst="round2SameRect">
          <a:avLst/>
        </a:prstGeom>
        <a:solidFill>
          <a:schemeClr val="accent3">
            <a:tint val="40000"/>
            <a:alpha val="90000"/>
            <a:hueOff val="1352761"/>
            <a:satOff val="66667"/>
            <a:lumOff val="1186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1352761"/>
              <a:satOff val="66667"/>
              <a:lumOff val="118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2000" kern="1200"/>
            <a:t>Non pregnant/ postpartum women.</a:t>
          </a:r>
        </a:p>
      </dsp:txBody>
      <dsp:txXfrm rot="-5400000">
        <a:off x="2381416" y="1362174"/>
        <a:ext cx="4209894" cy="438772"/>
      </dsp:txXfrm>
    </dsp:sp>
    <dsp:sp modelId="{FA9C712F-F88A-3545-A151-917A4DBAC1B0}">
      <dsp:nvSpPr>
        <dsp:cNvPr id="0" name=""/>
        <dsp:cNvSpPr/>
      </dsp:nvSpPr>
      <dsp:spPr>
        <a:xfrm>
          <a:off x="0" y="1277656"/>
          <a:ext cx="2381416" cy="607805"/>
        </a:xfrm>
        <a:prstGeom prst="roundRect">
          <a:avLst/>
        </a:prstGeom>
        <a:solidFill>
          <a:schemeClr val="accent3">
            <a:hueOff val="1807066"/>
            <a:satOff val="66667"/>
            <a:lumOff val="-980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600" kern="1200"/>
            <a:t>Comparator(s)/control</a:t>
          </a:r>
        </a:p>
      </dsp:txBody>
      <dsp:txXfrm>
        <a:off x="29671" y="1307327"/>
        <a:ext cx="2322074" cy="548463"/>
      </dsp:txXfrm>
    </dsp:sp>
    <dsp:sp modelId="{E1E4E151-D6CA-364D-A329-5AA699EAC624}">
      <dsp:nvSpPr>
        <dsp:cNvPr id="0" name=""/>
        <dsp:cNvSpPr/>
      </dsp:nvSpPr>
      <dsp:spPr>
        <a:xfrm rot="5400000">
          <a:off x="4255109" y="102940"/>
          <a:ext cx="486244" cy="4233630"/>
        </a:xfrm>
        <a:prstGeom prst="round2SameRect">
          <a:avLst/>
        </a:prstGeom>
        <a:solidFill>
          <a:schemeClr val="accent3">
            <a:tint val="40000"/>
            <a:alpha val="90000"/>
            <a:hueOff val="2029141"/>
            <a:satOff val="100000"/>
            <a:lumOff val="1779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2029141"/>
              <a:satOff val="100000"/>
              <a:lumOff val="177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2000" kern="1200"/>
            <a:t>IRR for tuberculosis</a:t>
          </a:r>
        </a:p>
      </dsp:txBody>
      <dsp:txXfrm rot="-5400000">
        <a:off x="2381416" y="2000369"/>
        <a:ext cx="4209894" cy="438772"/>
      </dsp:txXfrm>
    </dsp:sp>
    <dsp:sp modelId="{255EF8C4-19D2-6A40-B8BF-50C2A89EB65C}">
      <dsp:nvSpPr>
        <dsp:cNvPr id="0" name=""/>
        <dsp:cNvSpPr/>
      </dsp:nvSpPr>
      <dsp:spPr>
        <a:xfrm>
          <a:off x="0" y="1915852"/>
          <a:ext cx="2381416" cy="607805"/>
        </a:xfrm>
        <a:prstGeom prst="roundRect">
          <a:avLst/>
        </a:prstGeom>
        <a:solidFill>
          <a:schemeClr val="accent3">
            <a:hueOff val="2710599"/>
            <a:satOff val="100000"/>
            <a:lumOff val="-147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600" kern="1200"/>
            <a:t>Outcome </a:t>
          </a:r>
        </a:p>
      </dsp:txBody>
      <dsp:txXfrm>
        <a:off x="29671" y="1945523"/>
        <a:ext cx="2322074" cy="54846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78B181-74F0-F341-9DD2-4A1E39D6AB85}">
      <dsp:nvSpPr>
        <dsp:cNvPr id="0" name=""/>
        <dsp:cNvSpPr/>
      </dsp:nvSpPr>
      <dsp:spPr>
        <a:xfrm rot="5400000">
          <a:off x="4193399" y="-1734190"/>
          <a:ext cx="609664" cy="4233630"/>
        </a:xfrm>
        <a:prstGeom prst="round2Same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1500" kern="1200"/>
            <a:t>First author, year, country, journal of publication, study type, population, exposures, controls</a:t>
          </a:r>
        </a:p>
      </dsp:txBody>
      <dsp:txXfrm rot="-5400000">
        <a:off x="2381417" y="107553"/>
        <a:ext cx="4203869" cy="550142"/>
      </dsp:txXfrm>
    </dsp:sp>
    <dsp:sp modelId="{F88BEFAE-1D37-5E46-829D-0BF74BA4460A}">
      <dsp:nvSpPr>
        <dsp:cNvPr id="0" name=""/>
        <dsp:cNvSpPr/>
      </dsp:nvSpPr>
      <dsp:spPr>
        <a:xfrm>
          <a:off x="0" y="1584"/>
          <a:ext cx="2381416" cy="76208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100" kern="1200"/>
            <a:t>Study characteristics </a:t>
          </a:r>
        </a:p>
      </dsp:txBody>
      <dsp:txXfrm>
        <a:off x="37202" y="38786"/>
        <a:ext cx="2307012" cy="687676"/>
      </dsp:txXfrm>
    </dsp:sp>
    <dsp:sp modelId="{72615C30-8A60-8248-918C-872A5E2DC2D8}">
      <dsp:nvSpPr>
        <dsp:cNvPr id="0" name=""/>
        <dsp:cNvSpPr/>
      </dsp:nvSpPr>
      <dsp:spPr>
        <a:xfrm rot="5400000">
          <a:off x="4193399" y="-934005"/>
          <a:ext cx="609664" cy="4233630"/>
        </a:xfrm>
        <a:prstGeom prst="round2SameRect">
          <a:avLst/>
        </a:prstGeom>
        <a:solidFill>
          <a:schemeClr val="accent3">
            <a:tint val="40000"/>
            <a:alpha val="90000"/>
            <a:hueOff val="676380"/>
            <a:satOff val="33333"/>
            <a:lumOff val="593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676380"/>
              <a:satOff val="33333"/>
              <a:lumOff val="59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1500" kern="1200" dirty="0"/>
            <a:t>Age</a:t>
          </a:r>
        </a:p>
      </dsp:txBody>
      <dsp:txXfrm rot="-5400000">
        <a:off x="2381417" y="907738"/>
        <a:ext cx="4203869" cy="550142"/>
      </dsp:txXfrm>
    </dsp:sp>
    <dsp:sp modelId="{9807454B-8CF7-8241-B167-8E96F596F3A6}">
      <dsp:nvSpPr>
        <dsp:cNvPr id="0" name=""/>
        <dsp:cNvSpPr/>
      </dsp:nvSpPr>
      <dsp:spPr>
        <a:xfrm>
          <a:off x="0" y="801768"/>
          <a:ext cx="2381416" cy="762080"/>
        </a:xfrm>
        <a:prstGeom prst="roundRect">
          <a:avLst/>
        </a:prstGeom>
        <a:solidFill>
          <a:schemeClr val="accent3">
            <a:hueOff val="903533"/>
            <a:satOff val="33333"/>
            <a:lumOff val="-49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100" kern="1200"/>
            <a:t>Sample demographics </a:t>
          </a:r>
        </a:p>
      </dsp:txBody>
      <dsp:txXfrm>
        <a:off x="37202" y="838970"/>
        <a:ext cx="2307012" cy="687676"/>
      </dsp:txXfrm>
    </dsp:sp>
    <dsp:sp modelId="{959B80BB-CE56-A74B-BC0A-49F0DA99B222}">
      <dsp:nvSpPr>
        <dsp:cNvPr id="0" name=""/>
        <dsp:cNvSpPr/>
      </dsp:nvSpPr>
      <dsp:spPr>
        <a:xfrm rot="5400000">
          <a:off x="4193399" y="-133821"/>
          <a:ext cx="609664" cy="4233630"/>
        </a:xfrm>
        <a:prstGeom prst="round2SameRect">
          <a:avLst/>
        </a:prstGeom>
        <a:solidFill>
          <a:schemeClr val="accent3">
            <a:tint val="40000"/>
            <a:alpha val="90000"/>
            <a:hueOff val="1352761"/>
            <a:satOff val="66667"/>
            <a:lumOff val="1186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1352761"/>
              <a:satOff val="66667"/>
              <a:lumOff val="118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1500" kern="1200"/>
            <a:t>HIV status</a:t>
          </a:r>
        </a:p>
      </dsp:txBody>
      <dsp:txXfrm rot="-5400000">
        <a:off x="2381417" y="1707922"/>
        <a:ext cx="4203869" cy="550142"/>
      </dsp:txXfrm>
    </dsp:sp>
    <dsp:sp modelId="{69F5AFBC-97BB-5148-B382-2CAC9CF582AC}">
      <dsp:nvSpPr>
        <dsp:cNvPr id="0" name=""/>
        <dsp:cNvSpPr/>
      </dsp:nvSpPr>
      <dsp:spPr>
        <a:xfrm>
          <a:off x="0" y="1601953"/>
          <a:ext cx="2381416" cy="762080"/>
        </a:xfrm>
        <a:prstGeom prst="roundRect">
          <a:avLst/>
        </a:prstGeom>
        <a:solidFill>
          <a:schemeClr val="accent3">
            <a:hueOff val="1807066"/>
            <a:satOff val="66667"/>
            <a:lumOff val="-980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100" kern="1200"/>
            <a:t>Sample characteristics </a:t>
          </a:r>
        </a:p>
      </dsp:txBody>
      <dsp:txXfrm>
        <a:off x="37202" y="1639155"/>
        <a:ext cx="2307012" cy="687676"/>
      </dsp:txXfrm>
    </dsp:sp>
    <dsp:sp modelId="{495FA9D2-C1BE-BD48-8FA0-52EA300523E3}">
      <dsp:nvSpPr>
        <dsp:cNvPr id="0" name=""/>
        <dsp:cNvSpPr/>
      </dsp:nvSpPr>
      <dsp:spPr>
        <a:xfrm rot="5400000">
          <a:off x="4193399" y="666363"/>
          <a:ext cx="609664" cy="4233630"/>
        </a:xfrm>
        <a:prstGeom prst="round2SameRect">
          <a:avLst/>
        </a:prstGeom>
        <a:solidFill>
          <a:schemeClr val="accent3">
            <a:tint val="40000"/>
            <a:alpha val="90000"/>
            <a:hueOff val="2029141"/>
            <a:satOff val="100000"/>
            <a:lumOff val="1779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2029141"/>
              <a:satOff val="100000"/>
              <a:lumOff val="177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1500" kern="1200"/>
            <a:t>Active TB cases, IRR, OR</a:t>
          </a:r>
        </a:p>
      </dsp:txBody>
      <dsp:txXfrm rot="-5400000">
        <a:off x="2381417" y="2508107"/>
        <a:ext cx="4203869" cy="550142"/>
      </dsp:txXfrm>
    </dsp:sp>
    <dsp:sp modelId="{D48605BA-0993-E94E-ACEC-C4D63B19B049}">
      <dsp:nvSpPr>
        <dsp:cNvPr id="0" name=""/>
        <dsp:cNvSpPr/>
      </dsp:nvSpPr>
      <dsp:spPr>
        <a:xfrm>
          <a:off x="0" y="2402138"/>
          <a:ext cx="2381416" cy="762080"/>
        </a:xfrm>
        <a:prstGeom prst="roundRect">
          <a:avLst/>
        </a:prstGeom>
        <a:solidFill>
          <a:schemeClr val="accent3">
            <a:hueOff val="2710599"/>
            <a:satOff val="100000"/>
            <a:lumOff val="-147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100" kern="1200"/>
            <a:t>Outcome data </a:t>
          </a:r>
        </a:p>
      </dsp:txBody>
      <dsp:txXfrm>
        <a:off x="37202" y="2439340"/>
        <a:ext cx="2307012" cy="68767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462B2C-F7BD-B443-A251-9C641077436E}" type="datetimeFigureOut">
              <a:rPr lang="en-US" smtClean="0"/>
              <a:t>10/24/2019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5959C1-DC2D-9B4F-8A26-F77A04CF80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9734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global predominance of TB in men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well documented higher prevalence of HIV in young women</a:t>
            </a:r>
          </a:p>
          <a:p>
            <a:r>
              <a:rPr lang="en-GB" dirty="0"/>
              <a:t>increased risk of TB during pregnancy </a:t>
            </a:r>
          </a:p>
          <a:p>
            <a:pPr lvl="1"/>
            <a:r>
              <a:rPr lang="en-GB" dirty="0"/>
              <a:t>Immunological changes associated with pregnancy </a:t>
            </a:r>
          </a:p>
          <a:p>
            <a:pPr lvl="3"/>
            <a:r>
              <a:rPr lang="en-GB" dirty="0"/>
              <a:t>opportunity for mycobacterial infection or re-activation</a:t>
            </a:r>
          </a:p>
          <a:p>
            <a:r>
              <a:rPr lang="en-GB"/>
              <a:t>no studies that systematically assessed the direct relationship of pregnancy and the risk of tuberculosis</a:t>
            </a:r>
          </a:p>
          <a:p>
            <a:endParaRPr lang="en-GB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959C1-DC2D-9B4F-8A26-F77A04CF80F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4906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959C1-DC2D-9B4F-8A26-F77A04CF80F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8304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In all study types</a:t>
            </a:r>
            <a:r>
              <a:rPr lang="en-GB" baseline="0" dirty="0"/>
              <a:t> relevant control groups were required for estimation of IRR or ORs</a:t>
            </a:r>
            <a:endParaRPr lang="en-GB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959C1-DC2D-9B4F-8A26-F77A04CF80F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2054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959C1-DC2D-9B4F-8A26-F77A04CF80F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5764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Domain and relevant</a:t>
            </a:r>
            <a:r>
              <a:rPr lang="en-GB" baseline="0" dirty="0"/>
              <a:t> questions from the NIH tool </a:t>
            </a:r>
          </a:p>
          <a:p>
            <a:pPr marL="228600" indent="-228600">
              <a:buFont typeface="+mj-lt"/>
              <a:buAutoNum type="arabicPeriod"/>
            </a:pPr>
            <a:r>
              <a:rPr lang="en-GB" dirty="0"/>
              <a:t>Selection</a:t>
            </a:r>
            <a:r>
              <a:rPr lang="en-GB" baseline="0" dirty="0"/>
              <a:t> – 2,3,4,5</a:t>
            </a:r>
          </a:p>
          <a:p>
            <a:pPr marL="742950" lvl="1" indent="-285750">
              <a:buFont typeface="+mj-lt"/>
              <a:buAutoNum type="romanLcPeriod"/>
            </a:pP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study population clearly specified and defined?</a:t>
            </a:r>
          </a:p>
          <a:p>
            <a:pPr marL="742950" lvl="1" indent="-285750">
              <a:buFont typeface="+mj-lt"/>
              <a:buAutoNum type="romanLcPeriod"/>
            </a:pP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participation rate of eligible persons at least 50%?</a:t>
            </a:r>
          </a:p>
          <a:p>
            <a:pPr marL="742950" lvl="1" indent="-285750">
              <a:buFont typeface="+mj-lt"/>
              <a:buAutoNum type="romanLcPeriod"/>
            </a:pP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subjects selected or recruited from the same or similar populations (including the same time period)? inclusion and exclusion criteria pre-specified and applied uniformly?</a:t>
            </a:r>
          </a:p>
          <a:p>
            <a:pPr marL="742950" lvl="1" indent="-285750">
              <a:buFont typeface="+mj-lt"/>
              <a:buAutoNum type="romanLcPeriod"/>
            </a:pP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sample size justification, power description</a:t>
            </a:r>
            <a:endParaRPr lang="en-GB" baseline="0" dirty="0"/>
          </a:p>
          <a:p>
            <a:pPr marL="228600" indent="-228600">
              <a:buFont typeface="+mj-lt"/>
              <a:buAutoNum type="arabicPeriod"/>
            </a:pPr>
            <a:r>
              <a:rPr lang="en-GB" baseline="0" dirty="0"/>
              <a:t>Confounding – 14</a:t>
            </a:r>
          </a:p>
          <a:p>
            <a:pPr marL="742950" lvl="1" indent="-285750">
              <a:buFont typeface="+mj-lt"/>
              <a:buAutoNum type="romanLcPeriod"/>
            </a:pP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potential confounding variables measured and adjusted statistically for their impact on the relationship between exposure(s) and outcome(s)?</a:t>
            </a:r>
            <a:endParaRPr lang="en-GB" baseline="0" dirty="0"/>
          </a:p>
          <a:p>
            <a:pPr marL="228600" indent="-228600">
              <a:buFont typeface="+mj-lt"/>
              <a:buAutoNum type="arabicPeriod"/>
            </a:pPr>
            <a:r>
              <a:rPr lang="en-GB" baseline="0" dirty="0"/>
              <a:t>Measurement of exposure – 6, 7, 8, 9, 10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romanLcPeriod"/>
              <a:tabLst/>
              <a:defRPr/>
            </a:pP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exposure(s) of interest measured prior to the outcome(s) being measured?</a:t>
            </a:r>
            <a:endParaRPr lang="en-GB" baseline="0" dirty="0"/>
          </a:p>
          <a:p>
            <a:pPr marL="742950" lvl="1" indent="-285750">
              <a:buFont typeface="+mj-lt"/>
              <a:buAutoNum type="romanLcPeriod"/>
            </a:pP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timeframe sufficient to see an association between exposure and outcome?</a:t>
            </a:r>
          </a:p>
          <a:p>
            <a:pPr marL="742950" lvl="1" indent="-285750">
              <a:buFont typeface="+mj-lt"/>
              <a:buAutoNum type="romanLcPeriod"/>
            </a:pP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different levels of the exposure as related to the outcome defined?</a:t>
            </a:r>
          </a:p>
          <a:p>
            <a:pPr marL="742950" lvl="1" indent="-285750">
              <a:buFont typeface="+mj-lt"/>
              <a:buAutoNum type="romanLcPeriod"/>
            </a:pP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exposure measures clearly defined, valid, reliable, and implemented consistently across all study participants?</a:t>
            </a:r>
          </a:p>
          <a:p>
            <a:pPr marL="742950" lvl="1" indent="-285750">
              <a:buFont typeface="+mj-lt"/>
              <a:buAutoNum type="romanLcPeriod"/>
            </a:pP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exposure(s) assessed more than once over time?</a:t>
            </a:r>
          </a:p>
          <a:p>
            <a:pPr marL="228600" indent="-228600">
              <a:buFont typeface="+mj-lt"/>
              <a:buAutoNum type="arabicPeriod"/>
            </a:pPr>
            <a:r>
              <a:rPr lang="en-GB" baseline="0" dirty="0"/>
              <a:t>Measurement of outcome – 7, 11, 12, 13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romanLcPeriod"/>
              <a:tabLst/>
              <a:defRPr/>
            </a:pP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timeframe sufficient to see an association between exposure and outcome?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romanLcPeriod"/>
              <a:tabLst/>
              <a:defRPr/>
            </a:pP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outcome measures clearly defined, valid, reliable, and implemented consistently across all study participants?</a:t>
            </a:r>
            <a:endParaRPr lang="en-GB" baseline="0" dirty="0"/>
          </a:p>
          <a:p>
            <a:pPr marL="742950" lvl="1" indent="-285750">
              <a:buFont typeface="+mj-lt"/>
              <a:buAutoNum type="romanLcPeriod"/>
            </a:pP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outcome assessors blinded to the exposure status of participants?</a:t>
            </a:r>
          </a:p>
          <a:p>
            <a:pPr marL="742950" lvl="1" indent="-285750">
              <a:buFont typeface="+mj-lt"/>
              <a:buAutoNum type="romanLcPeriod"/>
            </a:pP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loss to follow-up after baseline 20% or less?	</a:t>
            </a:r>
            <a:endParaRPr lang="en-GB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959C1-DC2D-9B4F-8A26-F77A04CF80F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9926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959C1-DC2D-9B4F-8A26-F77A04CF80F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8808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959C1-DC2D-9B4F-8A26-F77A04CF80F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3419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959C1-DC2D-9B4F-8A26-F77A04CF80F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6232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959C1-DC2D-9B4F-8A26-F77A04CF80F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8253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0FEF0-AF1C-8445-93F3-F107789D0540}" type="datetime1">
              <a:rPr lang="en-GB" smtClean="0"/>
              <a:t>24/10/2019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Mafirakureva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BB696-E16E-FB48-88AF-D016DA62E4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1730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52D1AA-D968-6E46-949B-8278FE317402}" type="datetime1">
              <a:rPr lang="en-GB" smtClean="0"/>
              <a:t>24/10/2019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Mafirakureva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BB696-E16E-FB48-88AF-D016DA62E4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4567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32288-7D4C-0B45-81A6-2DCDB3ED167F}" type="datetime1">
              <a:rPr lang="en-GB" smtClean="0"/>
              <a:t>24/10/2019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Mafirakureva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BB696-E16E-FB48-88AF-D016DA62E4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1503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A623D-AE39-0144-ABC4-8B6DCDEB26A3}" type="datetime1">
              <a:rPr lang="en-GB" smtClean="0"/>
              <a:t>24/10/2019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Mafirakureva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BB696-E16E-FB48-88AF-D016DA62E4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0673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A5484F-964B-364B-9273-80D93A6F7E7C}" type="datetime1">
              <a:rPr lang="en-GB" smtClean="0"/>
              <a:t>24/10/2019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Mafirakureva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BB696-E16E-FB48-88AF-D016DA62E4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0073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D7E3C-770E-224B-8ED9-F66FFC56F5A8}" type="datetime1">
              <a:rPr lang="en-GB" smtClean="0"/>
              <a:t>24/10/2019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Mafirakureva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BB696-E16E-FB48-88AF-D016DA62E4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1846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7E531-4AB3-D943-ACAF-1B40091D673F}" type="datetime1">
              <a:rPr lang="en-GB" smtClean="0"/>
              <a:t>24/10/2019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Mafirakureva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BB696-E16E-FB48-88AF-D016DA62E4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0349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E3274-7628-A84A-BB03-A71011FC744B}" type="datetime1">
              <a:rPr lang="en-GB" smtClean="0"/>
              <a:t>24/10/2019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Mafirakureva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BB696-E16E-FB48-88AF-D016DA62E4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4775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35CF7-957E-B84A-AC3F-11650D0EE131}" type="datetime1">
              <a:rPr lang="en-GB" smtClean="0"/>
              <a:t>24/10/2019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Mafirakureva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BB696-E16E-FB48-88AF-D016DA62E4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5007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50B4B7-FEB1-7F48-9076-6D7C3709706F}" type="datetime1">
              <a:rPr lang="en-GB" smtClean="0"/>
              <a:t>24/10/2019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Mafirakureva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BB696-E16E-FB48-88AF-D016DA62E4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6198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B6B74-1C0C-2C4A-AE10-8DF3919679F6}" type="datetime1">
              <a:rPr lang="en-GB" smtClean="0"/>
              <a:t>24/10/2019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Mafirakureva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BB696-E16E-FB48-88AF-D016DA62E4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511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3A0FEB-A231-3F4D-AD61-04130EDAF222}" type="datetime1">
              <a:rPr lang="en-GB" smtClean="0"/>
              <a:t>24/10/2019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Mafirakureva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1BB696-E16E-FB48-88AF-D016DA62E4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658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B7F3DD9-2E26-6F43-8FEA-5DE45F4CFF35}"/>
              </a:ext>
            </a:extLst>
          </p:cNvPr>
          <p:cNvSpPr txBox="1"/>
          <p:nvPr/>
        </p:nvSpPr>
        <p:spPr>
          <a:xfrm>
            <a:off x="548640" y="1401105"/>
            <a:ext cx="6793992" cy="190698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sz="3600" b="1" cap="all" dirty="0">
                <a:solidFill>
                  <a:srgbClr val="132E5C"/>
                </a:solidFill>
                <a:latin typeface="Arial Narrow" charset="0"/>
                <a:ea typeface="Arial Narrow" charset="0"/>
                <a:cs typeface="Arial Narrow" charset="0"/>
              </a:rPr>
              <a:t>Revisiting the burden of TB in pregnant and post-partum women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C74D126-700E-0344-9B41-93C07912CFE9}"/>
              </a:ext>
            </a:extLst>
          </p:cNvPr>
          <p:cNvSpPr txBox="1"/>
          <p:nvPr/>
        </p:nvSpPr>
        <p:spPr>
          <a:xfrm>
            <a:off x="687624" y="3520800"/>
            <a:ext cx="6615047" cy="60523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>
              <a:lnSpc>
                <a:spcPct val="114000"/>
              </a:lnSpc>
              <a:spcAft>
                <a:spcPts val="1400"/>
              </a:spcAft>
            </a:pPr>
            <a:r>
              <a:rPr lang="en-GB" sz="1800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Nyasha Mafirakureva, Anna </a:t>
            </a:r>
            <a:r>
              <a:rPr lang="en-GB" sz="1800" spc="-3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Cartledge</a:t>
            </a:r>
            <a:r>
              <a:rPr lang="en-GB" sz="1800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GB" sz="1800" spc="-3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Isobella</a:t>
            </a:r>
            <a:r>
              <a:rPr lang="en-GB" sz="1800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Bradshaw, A </a:t>
            </a:r>
            <a:r>
              <a:rPr lang="en-GB" sz="1800" spc="-3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Bekker</a:t>
            </a:r>
            <a:r>
              <a:rPr lang="en-GB" sz="1800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GB" sz="1800" spc="-3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Lele</a:t>
            </a:r>
            <a:r>
              <a:rPr lang="en-GB" sz="1800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800" spc="-3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Rangaka</a:t>
            </a:r>
            <a:r>
              <a:rPr lang="en-GB" sz="1800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Pete Dodd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CE7CE-300D-1146-BF63-CED61253D4F6}" type="datetime1">
              <a:rPr lang="en-GB" smtClean="0"/>
              <a:t>24/10/2019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7000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B66DD2-3D27-9747-89B2-B0242031F161}"/>
              </a:ext>
            </a:extLst>
          </p:cNvPr>
          <p:cNvSpPr txBox="1"/>
          <p:nvPr/>
        </p:nvSpPr>
        <p:spPr>
          <a:xfrm>
            <a:off x="1985293" y="0"/>
            <a:ext cx="6927564" cy="48556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r>
              <a:rPr lang="en-US" sz="2600" b="1" dirty="0">
                <a:solidFill>
                  <a:srgbClr val="132E5C"/>
                </a:solidFill>
                <a:latin typeface="Arial Narrow" charset="0"/>
                <a:ea typeface="Arial Narrow" charset="0"/>
                <a:cs typeface="Arial Narrow" charset="0"/>
              </a:rPr>
              <a:t>Risk of BIAS assessment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C3FB4538-2ACD-574A-B878-504159E202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7088018"/>
              </p:ext>
            </p:extLst>
          </p:nvPr>
        </p:nvGraphicFramePr>
        <p:xfrm>
          <a:off x="58188" y="774795"/>
          <a:ext cx="9040092" cy="3596039"/>
        </p:xfrm>
        <a:graphic>
          <a:graphicData uri="http://schemas.openxmlformats.org/drawingml/2006/table">
            <a:tbl>
              <a:tblPr firstRow="1" bandRow="1"/>
              <a:tblGrid>
                <a:gridCol w="1363903">
                  <a:extLst>
                    <a:ext uri="{9D8B030D-6E8A-4147-A177-3AD203B41FA5}">
                      <a16:colId xmlns:a16="http://schemas.microsoft.com/office/drawing/2014/main" val="1270928706"/>
                    </a:ext>
                  </a:extLst>
                </a:gridCol>
                <a:gridCol w="1431536">
                  <a:extLst>
                    <a:ext uri="{9D8B030D-6E8A-4147-A177-3AD203B41FA5}">
                      <a16:colId xmlns:a16="http://schemas.microsoft.com/office/drawing/2014/main" val="719783991"/>
                    </a:ext>
                  </a:extLst>
                </a:gridCol>
                <a:gridCol w="1138466">
                  <a:extLst>
                    <a:ext uri="{9D8B030D-6E8A-4147-A177-3AD203B41FA5}">
                      <a16:colId xmlns:a16="http://schemas.microsoft.com/office/drawing/2014/main" val="890279390"/>
                    </a:ext>
                  </a:extLst>
                </a:gridCol>
                <a:gridCol w="1166415">
                  <a:extLst>
                    <a:ext uri="{9D8B030D-6E8A-4147-A177-3AD203B41FA5}">
                      <a16:colId xmlns:a16="http://schemas.microsoft.com/office/drawing/2014/main" val="2817649192"/>
                    </a:ext>
                  </a:extLst>
                </a:gridCol>
                <a:gridCol w="1300480">
                  <a:extLst>
                    <a:ext uri="{9D8B030D-6E8A-4147-A177-3AD203B41FA5}">
                      <a16:colId xmlns:a16="http://schemas.microsoft.com/office/drawing/2014/main" val="1370908846"/>
                    </a:ext>
                  </a:extLst>
                </a:gridCol>
                <a:gridCol w="1239520">
                  <a:extLst>
                    <a:ext uri="{9D8B030D-6E8A-4147-A177-3AD203B41FA5}">
                      <a16:colId xmlns:a16="http://schemas.microsoft.com/office/drawing/2014/main" val="2442087328"/>
                    </a:ext>
                  </a:extLst>
                </a:gridCol>
                <a:gridCol w="1399772">
                  <a:extLst>
                    <a:ext uri="{9D8B030D-6E8A-4147-A177-3AD203B41FA5}">
                      <a16:colId xmlns:a16="http://schemas.microsoft.com/office/drawing/2014/main" val="3004290114"/>
                    </a:ext>
                  </a:extLst>
                </a:gridCol>
              </a:tblGrid>
              <a:tr h="67695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400" b="1" dirty="0">
                          <a:effectLst/>
                          <a:latin typeface="Calibri" panose="020F0502020204030204" pitchFamily="34" charset="0"/>
                          <a:ea typeface="DengXian"/>
                          <a:cs typeface="Arial" panose="020B0604020202020204" pitchFamily="34" charset="0"/>
                        </a:rPr>
                        <a:t>Studies </a:t>
                      </a: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400" b="1">
                          <a:effectLst/>
                          <a:latin typeface="Calibri" panose="020F0502020204030204" pitchFamily="34" charset="0"/>
                          <a:ea typeface="DengXian"/>
                          <a:cs typeface="Arial" panose="020B0604020202020204" pitchFamily="34" charset="0"/>
                        </a:rPr>
                        <a:t>Study design</a:t>
                      </a:r>
                      <a:endParaRPr lang="en-GB" sz="1400" b="1" dirty="0">
                        <a:effectLst/>
                        <a:latin typeface="Calibri" panose="020F0502020204030204" pitchFamily="34" charset="0"/>
                        <a:ea typeface="DengXian"/>
                        <a:cs typeface="Arial" panose="020B0604020202020204" pitchFamily="34" charset="0"/>
                      </a:endParaRP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400" b="1" dirty="0">
                          <a:effectLst/>
                          <a:latin typeface="Calibri" panose="020F0502020204030204" pitchFamily="34" charset="0"/>
                          <a:ea typeface="DengXian"/>
                          <a:cs typeface="Arial" panose="020B0604020202020204" pitchFamily="34" charset="0"/>
                        </a:rPr>
                        <a:t>Selection</a:t>
                      </a: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400" b="1" dirty="0">
                          <a:effectLst/>
                          <a:latin typeface="Calibri" panose="020F0502020204030204" pitchFamily="34" charset="0"/>
                          <a:ea typeface="DengXian"/>
                          <a:cs typeface="Arial" panose="020B0604020202020204" pitchFamily="34" charset="0"/>
                        </a:rPr>
                        <a:t>Confounding</a:t>
                      </a: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400" b="1" dirty="0">
                          <a:effectLst/>
                          <a:latin typeface="Calibri" panose="020F0502020204030204" pitchFamily="34" charset="0"/>
                          <a:ea typeface="DengXian"/>
                          <a:cs typeface="Arial" panose="020B0604020202020204" pitchFamily="34" charset="0"/>
                        </a:rPr>
                        <a:t>Measurement of exposure </a:t>
                      </a: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400" b="1" dirty="0">
                          <a:effectLst/>
                          <a:latin typeface="Calibri" panose="020F0502020204030204" pitchFamily="34" charset="0"/>
                          <a:ea typeface="DengXian"/>
                          <a:cs typeface="Arial" panose="020B0604020202020204" pitchFamily="34" charset="0"/>
                        </a:rPr>
                        <a:t>Measurement of outcomes</a:t>
                      </a: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400" b="1" dirty="0">
                          <a:effectLst/>
                          <a:latin typeface="Calibri" panose="020F0502020204030204" pitchFamily="34" charset="0"/>
                          <a:ea typeface="DengXian"/>
                          <a:cs typeface="Arial" panose="020B0604020202020204" pitchFamily="34" charset="0"/>
                        </a:rPr>
                        <a:t>Study-level </a:t>
                      </a:r>
                      <a:r>
                        <a:rPr lang="en-GB" sz="1400" b="1" dirty="0" err="1">
                          <a:effectLst/>
                          <a:latin typeface="Calibri" panose="020F0502020204030204" pitchFamily="34" charset="0"/>
                          <a:ea typeface="DengXian"/>
                          <a:cs typeface="Arial" panose="020B0604020202020204" pitchFamily="34" charset="0"/>
                        </a:rPr>
                        <a:t>RoB</a:t>
                      </a:r>
                      <a:r>
                        <a:rPr lang="en-GB" sz="1400" b="1" dirty="0">
                          <a:effectLst/>
                          <a:latin typeface="Calibri" panose="020F0502020204030204" pitchFamily="34" charset="0"/>
                          <a:ea typeface="DengXian"/>
                          <a:cs typeface="Arial" panose="020B0604020202020204" pitchFamily="34" charset="0"/>
                        </a:rPr>
                        <a:t> Judgement</a:t>
                      </a: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5776112"/>
                  </a:ext>
                </a:extLst>
              </a:tr>
              <a:tr h="4853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ea typeface="DengXian"/>
                          <a:cs typeface="Arial" panose="020B0604020202020204" pitchFamily="34" charset="0"/>
                        </a:rPr>
                        <a:t>Crampin 2004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ea typeface="DengXian"/>
                        <a:cs typeface="Arial" panose="020B0604020202020204" pitchFamily="34" charset="0"/>
                      </a:endParaRP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Case control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Arial" panose="020B0604020202020204" pitchFamily="34" charset="0"/>
                        </a:rPr>
                        <a:t>NoYesNoNo</a:t>
                      </a:r>
                      <a:endParaRPr kumimoji="0" lang="en-GB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Yes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NoNRYesYesNo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NRYesNoNR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Poor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8246920"/>
                  </a:ext>
                </a:extLst>
              </a:tr>
              <a:tr h="4853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ea typeface="DengXian"/>
                          <a:cs typeface="Arial" panose="020B0604020202020204" pitchFamily="34" charset="0"/>
                        </a:rPr>
                        <a:t>Bothamley 2016</a:t>
                      </a:r>
                      <a:endParaRPr lang="en-GB" sz="1200" dirty="0"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Cross-sectional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YesNoNoNo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No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NoNRYesYesNo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NRNRNoNR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Poor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6745647"/>
                  </a:ext>
                </a:extLst>
              </a:tr>
              <a:tr h="48530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ea typeface="DengXian"/>
                          <a:cs typeface="Arial" panose="020B0604020202020204" pitchFamily="34" charset="0"/>
                        </a:rPr>
                        <a:t>Espinal 1996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ea typeface="DengXian"/>
                        <a:cs typeface="Arial" panose="020B0604020202020204" pitchFamily="34" charset="0"/>
                      </a:endParaRP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Case control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YesYesYesNo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No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NoNRYesYesNo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NRYesNoNR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GB" sz="1200" dirty="0"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Fair</a:t>
                      </a: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7051341"/>
                  </a:ext>
                </a:extLst>
              </a:tr>
              <a:tr h="48894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ea typeface="DengXian"/>
                          <a:cs typeface="Arial" panose="020B0604020202020204" pitchFamily="34" charset="0"/>
                        </a:rPr>
                        <a:t>Odayar 2018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ea typeface="DengXian"/>
                        <a:cs typeface="Arial" panose="020B0604020202020204" pitchFamily="34" charset="0"/>
                      </a:endParaRP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Retrospective cohort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YesYesYesNo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Yes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YesNRYesYesNo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NRYesNoNR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GB" sz="1200" dirty="0"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Good</a:t>
                      </a: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092660"/>
                  </a:ext>
                </a:extLst>
              </a:tr>
              <a:tr h="48530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ea typeface="DengXian"/>
                          <a:cs typeface="Arial" panose="020B0604020202020204" pitchFamily="34" charset="0"/>
                        </a:rPr>
                        <a:t>Rendell 2016 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ea typeface="DengXian"/>
                        <a:cs typeface="Arial" panose="020B0604020202020204" pitchFamily="34" charset="0"/>
                      </a:endParaRP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Retrospective case-control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YesYesYesNo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No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NoNRNoYesNo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NRYesNoNR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GB" sz="1200" dirty="0"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Fair</a:t>
                      </a: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227507"/>
                  </a:ext>
                </a:extLst>
              </a:tr>
              <a:tr h="48894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ea typeface="DengXian"/>
                          <a:cs typeface="Arial" panose="020B0604020202020204" pitchFamily="34" charset="0"/>
                        </a:rPr>
                        <a:t>Zenner 2012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ea typeface="DengXian"/>
                        <a:cs typeface="Arial" panose="020B0604020202020204" pitchFamily="34" charset="0"/>
                      </a:endParaRP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en-GB" sz="1200" dirty="0"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Retrospective cohort</a:t>
                      </a: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YesYesYesYes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GB" sz="1200" dirty="0"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Yes</a:t>
                      </a: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YesYesYesYesNo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GB" sz="1200" dirty="0" err="1"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YesYesNoNR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GB" sz="1200" dirty="0"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Good</a:t>
                      </a: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2363363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A7AA12BA-7C95-BE4D-BCFC-F3C504AA8F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9466912"/>
              </p:ext>
            </p:extLst>
          </p:nvPr>
        </p:nvGraphicFramePr>
        <p:xfrm>
          <a:off x="2642616" y="4658360"/>
          <a:ext cx="4745740" cy="3479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6435">
                  <a:extLst>
                    <a:ext uri="{9D8B030D-6E8A-4147-A177-3AD203B41FA5}">
                      <a16:colId xmlns:a16="http://schemas.microsoft.com/office/drawing/2014/main" val="350070995"/>
                    </a:ext>
                  </a:extLst>
                </a:gridCol>
                <a:gridCol w="1186435">
                  <a:extLst>
                    <a:ext uri="{9D8B030D-6E8A-4147-A177-3AD203B41FA5}">
                      <a16:colId xmlns:a16="http://schemas.microsoft.com/office/drawing/2014/main" val="2843793366"/>
                    </a:ext>
                  </a:extLst>
                </a:gridCol>
                <a:gridCol w="1186435">
                  <a:extLst>
                    <a:ext uri="{9D8B030D-6E8A-4147-A177-3AD203B41FA5}">
                      <a16:colId xmlns:a16="http://schemas.microsoft.com/office/drawing/2014/main" val="700688609"/>
                    </a:ext>
                  </a:extLst>
                </a:gridCol>
                <a:gridCol w="1186435">
                  <a:extLst>
                    <a:ext uri="{9D8B030D-6E8A-4147-A177-3AD203B41FA5}">
                      <a16:colId xmlns:a16="http://schemas.microsoft.com/office/drawing/2014/main" val="440998299"/>
                    </a:ext>
                  </a:extLst>
                </a:gridCol>
              </a:tblGrid>
              <a:tr h="34798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200" b="1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DengXian"/>
                          <a:cs typeface="Arial" panose="020B0604020202020204" pitchFamily="34" charset="0"/>
                        </a:rPr>
                        <a:t>Low</a:t>
                      </a:r>
                      <a:endParaRPr lang="en-GB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200" b="1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DengXian"/>
                          <a:cs typeface="Arial" panose="020B0604020202020204" pitchFamily="34" charset="0"/>
                        </a:rPr>
                        <a:t>Moderate</a:t>
                      </a:r>
                      <a:endParaRPr lang="en-GB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200" b="1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DengXian"/>
                          <a:cs typeface="Arial" panose="020B0604020202020204" pitchFamily="34" charset="0"/>
                        </a:rPr>
                        <a:t>Serious</a:t>
                      </a:r>
                      <a:endParaRPr lang="en-GB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200" b="1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DengXian"/>
                          <a:cs typeface="Arial" panose="020B0604020202020204" pitchFamily="34" charset="0"/>
                        </a:rPr>
                        <a:t>Critical</a:t>
                      </a:r>
                      <a:endParaRPr lang="en-GB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4912198"/>
                  </a:ext>
                </a:extLst>
              </a:tr>
            </a:tbl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07CA3-64DB-6B40-AF28-F846D13F8D89}" type="datetime1">
              <a:rPr lang="en-GB" smtClean="0"/>
              <a:t>24/10/2019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017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B66DD2-3D27-9747-89B2-B0242031F161}"/>
              </a:ext>
            </a:extLst>
          </p:cNvPr>
          <p:cNvSpPr txBox="1"/>
          <p:nvPr/>
        </p:nvSpPr>
        <p:spPr>
          <a:xfrm>
            <a:off x="1985293" y="231006"/>
            <a:ext cx="6927564" cy="48556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r>
              <a:rPr lang="en-US" sz="2600" b="1">
                <a:solidFill>
                  <a:srgbClr val="132E5C"/>
                </a:solidFill>
                <a:latin typeface="Arial Narrow" charset="0"/>
                <a:ea typeface="Arial Narrow" charset="0"/>
                <a:cs typeface="Arial Narrow" charset="0"/>
              </a:rPr>
              <a:t>Risk of TB during pregnancy</a:t>
            </a:r>
            <a:endParaRPr lang="en-US" sz="2600" b="1" dirty="0">
              <a:solidFill>
                <a:srgbClr val="132E5C"/>
              </a:solidFill>
              <a:latin typeface="Arial Narrow" charset="0"/>
              <a:ea typeface="Arial Narrow" charset="0"/>
              <a:cs typeface="Arial Narrow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</p:spPr>
        <p:txBody>
          <a:bodyPr/>
          <a:lstStyle/>
          <a:p>
            <a:fld id="{1E100511-F34D-504A-853F-EB943DF11466}" type="datetime1">
              <a:rPr lang="en-GB" smtClean="0"/>
              <a:t>24/10/2019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50"/>
          <a:stretch/>
        </p:blipFill>
        <p:spPr>
          <a:xfrm>
            <a:off x="1679471" y="741735"/>
            <a:ext cx="6464403" cy="3787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942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14"/>
          <a:stretch/>
        </p:blipFill>
        <p:spPr>
          <a:xfrm>
            <a:off x="1144693" y="709699"/>
            <a:ext cx="6324078" cy="37872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8B66DD2-3D27-9747-89B2-B0242031F161}"/>
              </a:ext>
            </a:extLst>
          </p:cNvPr>
          <p:cNvSpPr txBox="1"/>
          <p:nvPr/>
        </p:nvSpPr>
        <p:spPr>
          <a:xfrm>
            <a:off x="1985293" y="77000"/>
            <a:ext cx="6927564" cy="48556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r>
              <a:rPr lang="en-US" sz="2600" b="1">
                <a:solidFill>
                  <a:srgbClr val="132E5C"/>
                </a:solidFill>
                <a:latin typeface="Arial Narrow" charset="0"/>
                <a:ea typeface="Arial Narrow" charset="0"/>
                <a:cs typeface="Arial Narrow" charset="0"/>
              </a:rPr>
              <a:t>Risk of TB during postpartum</a:t>
            </a:r>
            <a:endParaRPr lang="en-US" sz="2600" b="1" dirty="0">
              <a:solidFill>
                <a:srgbClr val="132E5C"/>
              </a:solidFill>
              <a:latin typeface="Arial Narrow" charset="0"/>
              <a:ea typeface="Arial Narrow" charset="0"/>
              <a:cs typeface="Arial Narrow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</p:spPr>
        <p:txBody>
          <a:bodyPr/>
          <a:lstStyle/>
          <a:p>
            <a:fld id="{1E100511-F34D-504A-853F-EB943DF11466}" type="datetime1">
              <a:rPr lang="en-GB" smtClean="0"/>
              <a:t>24/10/2019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764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B66DD2-3D27-9747-89B2-B0242031F161}"/>
              </a:ext>
            </a:extLst>
          </p:cNvPr>
          <p:cNvSpPr txBox="1"/>
          <p:nvPr/>
        </p:nvSpPr>
        <p:spPr>
          <a:xfrm>
            <a:off x="1985293" y="0"/>
            <a:ext cx="6927564" cy="48556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r>
              <a:rPr lang="en-US" sz="2600" b="1" dirty="0">
                <a:solidFill>
                  <a:srgbClr val="132E5C"/>
                </a:solidFill>
                <a:latin typeface="Arial Narrow" charset="0"/>
                <a:ea typeface="Arial Narrow" charset="0"/>
                <a:cs typeface="Arial Narrow" charset="0"/>
              </a:rPr>
              <a:t>Risk of TB during pregnancy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F13F24-DAAD-AF46-A6F8-8559BF80961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37" b="3570"/>
          <a:stretch/>
        </p:blipFill>
        <p:spPr>
          <a:xfrm>
            <a:off x="1755645" y="544382"/>
            <a:ext cx="5385820" cy="4599117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A2E3E8-BE75-0844-A35A-3C8F04733C00}" type="datetime1">
              <a:rPr lang="en-GB" smtClean="0"/>
              <a:t>24/10/2019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657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B66DD2-3D27-9747-89B2-B0242031F161}"/>
              </a:ext>
            </a:extLst>
          </p:cNvPr>
          <p:cNvSpPr txBox="1"/>
          <p:nvPr/>
        </p:nvSpPr>
        <p:spPr>
          <a:xfrm>
            <a:off x="1985293" y="0"/>
            <a:ext cx="6927564" cy="48556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r>
              <a:rPr lang="en-US" sz="2600" b="1" dirty="0">
                <a:solidFill>
                  <a:srgbClr val="132E5C"/>
                </a:solidFill>
                <a:latin typeface="Arial Narrow" charset="0"/>
                <a:ea typeface="Arial Narrow" charset="0"/>
                <a:cs typeface="Arial Narrow" charset="0"/>
              </a:rPr>
              <a:t>Risk of TB during postpartum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C5FED4-BD69-054B-A251-04E51806EEA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00" b="3720"/>
          <a:stretch/>
        </p:blipFill>
        <p:spPr>
          <a:xfrm>
            <a:off x="1985292" y="485569"/>
            <a:ext cx="5474719" cy="4657932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266E7-13C4-EC4A-B488-04C0DF9C11ED}" type="datetime1">
              <a:rPr lang="en-GB" smtClean="0"/>
              <a:t>24/10/2019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4749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5146D3C-548D-C644-87E3-C0600600B824}"/>
              </a:ext>
            </a:extLst>
          </p:cNvPr>
          <p:cNvSpPr txBox="1"/>
          <p:nvPr/>
        </p:nvSpPr>
        <p:spPr>
          <a:xfrm>
            <a:off x="1197864" y="1203768"/>
            <a:ext cx="6793992" cy="272005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2000"/>
              </a:spcAft>
            </a:pPr>
            <a:r>
              <a:rPr lang="en-US" sz="4000" b="1" dirty="0">
                <a:solidFill>
                  <a:srgbClr val="FCEA10"/>
                </a:solidFill>
                <a:latin typeface="Arial Narrow" charset="0"/>
                <a:ea typeface="Arial Narrow" charset="0"/>
                <a:cs typeface="Arial Narrow" charset="0"/>
              </a:rPr>
              <a:t>Estimating the burden of TB disease among pregnant and post-partum women</a:t>
            </a:r>
            <a:endParaRPr lang="en-US" sz="3500" b="1" dirty="0">
              <a:solidFill>
                <a:schemeClr val="bg1"/>
              </a:solidFill>
              <a:latin typeface="Arial Narrow" charset="0"/>
              <a:ea typeface="Arial Narrow" charset="0"/>
              <a:cs typeface="Arial Narrow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59624-656A-EA43-878D-4DE49E26A638}" type="datetime1">
              <a:rPr lang="en-GB" smtClean="0"/>
              <a:t>24/10/2019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5895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4479563-3553-444B-9733-6078A51B0A13}"/>
              </a:ext>
            </a:extLst>
          </p:cNvPr>
          <p:cNvSpPr txBox="1"/>
          <p:nvPr/>
        </p:nvSpPr>
        <p:spPr>
          <a:xfrm>
            <a:off x="1939573" y="319619"/>
            <a:ext cx="6927564" cy="48556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r>
              <a:rPr lang="en-US" sz="2600" b="1" dirty="0">
                <a:solidFill>
                  <a:srgbClr val="132E5C"/>
                </a:solidFill>
                <a:latin typeface="Arial Narrow" charset="0"/>
                <a:ea typeface="Arial Narrow" charset="0"/>
                <a:cs typeface="Arial Narrow" charset="0"/>
              </a:rPr>
              <a:t>Estimation approach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B9D9C-F916-434F-8D49-E672EFBB0F99}" type="datetime1">
              <a:rPr lang="en-GB" smtClean="0"/>
              <a:t>24/10/2019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008"/>
          <a:stretch/>
        </p:blipFill>
        <p:spPr>
          <a:xfrm>
            <a:off x="866986" y="748802"/>
            <a:ext cx="7541667" cy="4094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7233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7E252E5-292E-C84A-BA13-45B174B44A75}"/>
              </a:ext>
            </a:extLst>
          </p:cNvPr>
          <p:cNvSpPr txBox="1"/>
          <p:nvPr/>
        </p:nvSpPr>
        <p:spPr>
          <a:xfrm>
            <a:off x="549685" y="788333"/>
            <a:ext cx="6927564" cy="48556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r>
              <a:rPr lang="en-GB" sz="1800" b="1" dirty="0">
                <a:solidFill>
                  <a:srgbClr val="132E5C"/>
                </a:solidFill>
                <a:latin typeface="Arial Narrow" charset="0"/>
                <a:ea typeface="Arial Narrow" charset="0"/>
                <a:cs typeface="Arial Narrow" charset="0"/>
              </a:rPr>
              <a:t>Total number of active tuberculosis cases in pregnant &amp; postpartum women</a:t>
            </a:r>
            <a:endParaRPr lang="en-US" sz="1800" b="1" dirty="0">
              <a:solidFill>
                <a:srgbClr val="132E5C"/>
              </a:solidFill>
              <a:latin typeface="Arial Narrow" charset="0"/>
              <a:ea typeface="Arial Narrow" charset="0"/>
              <a:cs typeface="Arial Narrow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D3EBDD-FE6D-EB46-A961-FB1F9FCE4A3B}" type="datetime1">
              <a:rPr lang="en-GB" smtClean="0"/>
              <a:t>24/10/2019</a:t>
            </a:fld>
            <a:endParaRPr lang="en-US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5574455"/>
              </p:ext>
            </p:extLst>
          </p:nvPr>
        </p:nvGraphicFramePr>
        <p:xfrm>
          <a:off x="758101" y="1243931"/>
          <a:ext cx="6719148" cy="32865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39716">
                  <a:extLst>
                    <a:ext uri="{9D8B030D-6E8A-4147-A177-3AD203B41FA5}">
                      <a16:colId xmlns:a16="http://schemas.microsoft.com/office/drawing/2014/main" val="2499544396"/>
                    </a:ext>
                  </a:extLst>
                </a:gridCol>
                <a:gridCol w="2239716">
                  <a:extLst>
                    <a:ext uri="{9D8B030D-6E8A-4147-A177-3AD203B41FA5}">
                      <a16:colId xmlns:a16="http://schemas.microsoft.com/office/drawing/2014/main" val="65678681"/>
                    </a:ext>
                  </a:extLst>
                </a:gridCol>
                <a:gridCol w="2239716">
                  <a:extLst>
                    <a:ext uri="{9D8B030D-6E8A-4147-A177-3AD203B41FA5}">
                      <a16:colId xmlns:a16="http://schemas.microsoft.com/office/drawing/2014/main" val="3628415448"/>
                    </a:ext>
                  </a:extLst>
                </a:gridCol>
              </a:tblGrid>
              <a:tr h="175595">
                <a:tc rowSpan="2">
                  <a:txBody>
                    <a:bodyPr/>
                    <a:lstStyle/>
                    <a:p>
                      <a:r>
                        <a:rPr lang="en-GB" sz="1400" dirty="0">
                          <a:latin typeface="Arial Narrow" panose="020B0606020202030204" pitchFamily="34" charset="0"/>
                        </a:rPr>
                        <a:t>WHO Region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latin typeface="Arial Narrow" panose="020B0606020202030204" pitchFamily="34" charset="0"/>
                        </a:rPr>
                        <a:t>Pregnancy</a:t>
                      </a:r>
                      <a:r>
                        <a:rPr lang="en-GB" sz="1400" baseline="0" dirty="0">
                          <a:latin typeface="Arial Narrow" panose="020B0606020202030204" pitchFamily="34" charset="0"/>
                        </a:rPr>
                        <a:t> </a:t>
                      </a:r>
                      <a:endParaRPr lang="en-GB" sz="1400" dirty="0">
                        <a:latin typeface="Arial Narrow" panose="020B0606020202030204" pitchFamily="34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>
                          <a:latin typeface="Arial Narrow" panose="020B0606020202030204" pitchFamily="34" charset="0"/>
                        </a:rPr>
                        <a:t>Postpartum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2717147"/>
                  </a:ext>
                </a:extLst>
              </a:tr>
              <a:tr h="327325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latin typeface="Arial Narrow" panose="020B0606020202030204" pitchFamily="34" charset="0"/>
                        </a:rPr>
                        <a:t>Mean (95% uncertainty range)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>
                          <a:latin typeface="Arial Narrow" panose="020B0606020202030204" pitchFamily="34" charset="0"/>
                        </a:rPr>
                        <a:t>Mean (95% uncertainty range)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315771328"/>
                  </a:ext>
                </a:extLst>
              </a:tr>
              <a:tr h="379202">
                <a:tc>
                  <a:txBody>
                    <a:bodyPr/>
                    <a:lstStyle/>
                    <a:p>
                      <a:r>
                        <a:rPr lang="en-GB" sz="1600" dirty="0">
                          <a:latin typeface="Arial Narrow" panose="020B0606020202030204" pitchFamily="34" charset="0"/>
                        </a:rPr>
                        <a:t>All countries combined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148</a:t>
                      </a:r>
                      <a:r>
                        <a:rPr lang="en-GB" sz="14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 </a:t>
                      </a:r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771 (228, 132 434)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48 483 (4 288, 98 988)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4681502"/>
                  </a:ext>
                </a:extLst>
              </a:tr>
              <a:tr h="379202"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AFR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60 832 (228, 132434)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19</a:t>
                      </a:r>
                      <a:r>
                        <a:rPr lang="en-GB" sz="14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 </a:t>
                      </a:r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825 (74,</a:t>
                      </a:r>
                      <a:r>
                        <a:rPr lang="en-GB" sz="14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 </a:t>
                      </a:r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43 159)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94465833"/>
                  </a:ext>
                </a:extLst>
              </a:tr>
              <a:tr h="379202"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AMR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2 925 (669, 5 215)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953 (218 ,</a:t>
                      </a:r>
                      <a:r>
                        <a:rPr lang="en-GB" sz="14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 </a:t>
                      </a:r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1 700)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66204461"/>
                  </a:ext>
                </a:extLst>
              </a:tr>
              <a:tr h="379202"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EMR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16 137 (907, 33</a:t>
                      </a:r>
                      <a:r>
                        <a:rPr lang="en-GB" sz="14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 </a:t>
                      </a:r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129)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5</a:t>
                      </a:r>
                      <a:r>
                        <a:rPr lang="en-GB" sz="14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 </a:t>
                      </a:r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259 (296, 10 796)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58339931"/>
                  </a:ext>
                </a:extLst>
              </a:tr>
              <a:tr h="379202"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EUR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2 502 (342, 4 842)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815 (112</a:t>
                      </a:r>
                      <a:r>
                        <a:rPr lang="en-GB" sz="14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, 1 578)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17322773"/>
                  </a:ext>
                </a:extLst>
              </a:tr>
              <a:tr h="379202"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SEA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53 069 (8</a:t>
                      </a:r>
                      <a:r>
                        <a:rPr lang="en-GB" sz="14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 </a:t>
                      </a:r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006,</a:t>
                      </a:r>
                      <a:r>
                        <a:rPr lang="en-GB" sz="14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 102 386)</a:t>
                      </a:r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17</a:t>
                      </a:r>
                      <a:r>
                        <a:rPr lang="en-GB" sz="14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 </a:t>
                      </a:r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295 (2 609, 33 367)</a:t>
                      </a:r>
                      <a:r>
                        <a:rPr lang="en-GB" sz="14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 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260684594"/>
                  </a:ext>
                </a:extLst>
              </a:tr>
              <a:tr h="379202"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WPR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13 305 (3 005, </a:t>
                      </a:r>
                      <a:r>
                        <a:rPr lang="en-GB" sz="14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25 739</a:t>
                      </a:r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4</a:t>
                      </a:r>
                      <a:r>
                        <a:rPr lang="en-GB" sz="14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 </a:t>
                      </a:r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336 (979, 8 388)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757982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846388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E953A71-5C3E-9E40-A132-26DE3FC1D7C7}"/>
              </a:ext>
            </a:extLst>
          </p:cNvPr>
          <p:cNvSpPr txBox="1"/>
          <p:nvPr/>
        </p:nvSpPr>
        <p:spPr>
          <a:xfrm>
            <a:off x="549685" y="682078"/>
            <a:ext cx="6927564" cy="46634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r>
              <a:rPr lang="en-GB" sz="2600" b="1" dirty="0">
                <a:solidFill>
                  <a:srgbClr val="132E5C"/>
                </a:solidFill>
                <a:latin typeface="Arial Narrow" charset="0"/>
                <a:ea typeface="Arial Narrow" charset="0"/>
                <a:cs typeface="Arial Narrow" charset="0"/>
              </a:rPr>
              <a:t>Estimated number of TB incident cases (all forms)</a:t>
            </a:r>
            <a:endParaRPr lang="en-US" sz="2600" b="1" dirty="0">
              <a:solidFill>
                <a:srgbClr val="132E5C"/>
              </a:solidFill>
              <a:latin typeface="Arial Narrow" charset="0"/>
              <a:ea typeface="Arial Narrow" charset="0"/>
              <a:cs typeface="Arial Narrow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76C7E-6956-5649-99C0-4B9B4A1C3A53}" type="datetime1">
              <a:rPr lang="en-GB" smtClean="0"/>
              <a:t>24/10/2019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000" y="1072667"/>
            <a:ext cx="6876000" cy="3751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4042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E953A71-5C3E-9E40-A132-26DE3FC1D7C7}"/>
              </a:ext>
            </a:extLst>
          </p:cNvPr>
          <p:cNvSpPr txBox="1"/>
          <p:nvPr/>
        </p:nvSpPr>
        <p:spPr>
          <a:xfrm>
            <a:off x="549685" y="654986"/>
            <a:ext cx="6927564" cy="46634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r>
              <a:rPr lang="en-US" sz="2600" b="1" dirty="0">
                <a:solidFill>
                  <a:srgbClr val="132E5C"/>
                </a:solidFill>
                <a:latin typeface="Arial Narrow" charset="0"/>
                <a:ea typeface="Arial Narrow" charset="0"/>
                <a:cs typeface="Arial Narrow" charset="0"/>
              </a:rPr>
              <a:t>Global burden of TB disease during pregnancy 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37EC0-1C9E-E34F-9397-C870CE003A36}" type="datetime1">
              <a:rPr lang="en-GB" smtClean="0"/>
              <a:t>24/10/2019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96" b="3146"/>
          <a:stretch/>
        </p:blipFill>
        <p:spPr>
          <a:xfrm>
            <a:off x="549685" y="1107784"/>
            <a:ext cx="8131396" cy="3674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1644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5146D3C-548D-C644-87E3-C0600600B824}"/>
              </a:ext>
            </a:extLst>
          </p:cNvPr>
          <p:cNvSpPr txBox="1"/>
          <p:nvPr/>
        </p:nvSpPr>
        <p:spPr>
          <a:xfrm>
            <a:off x="549685" y="1181186"/>
            <a:ext cx="6927564" cy="48556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r>
              <a:rPr lang="en-US" sz="2600" b="1" dirty="0">
                <a:solidFill>
                  <a:srgbClr val="132E5C"/>
                </a:solidFill>
                <a:latin typeface="Arial Narrow" charset="0"/>
                <a:ea typeface="Arial Narrow" charset="0"/>
                <a:cs typeface="Arial Narrow" charset="0"/>
              </a:rPr>
              <a:t>Background</a:t>
            </a:r>
            <a:endParaRPr lang="en-US" sz="2600" b="1" cap="all" dirty="0">
              <a:solidFill>
                <a:srgbClr val="132E5C"/>
              </a:solidFill>
              <a:latin typeface="Arial Narrow" charset="0"/>
              <a:ea typeface="Arial Narrow" charset="0"/>
              <a:cs typeface="Arial Narrow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6A3A04-799D-6D40-B233-15DE4EF92073}"/>
              </a:ext>
            </a:extLst>
          </p:cNvPr>
          <p:cNvSpPr txBox="1"/>
          <p:nvPr/>
        </p:nvSpPr>
        <p:spPr>
          <a:xfrm>
            <a:off x="549685" y="1783070"/>
            <a:ext cx="6615047" cy="217110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marL="285750" indent="-285750">
              <a:lnSpc>
                <a:spcPct val="114000"/>
              </a:lnSpc>
              <a:spcAft>
                <a:spcPts val="1400"/>
              </a:spcAft>
              <a:buFont typeface="Arial" panose="020B0604020202020204" pitchFamily="34" charset="0"/>
              <a:buChar char="•"/>
            </a:pPr>
            <a:r>
              <a:rPr lang="en-GB" sz="1400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TB is the leading infectious disease killer, above HIV/AIDS</a:t>
            </a:r>
          </a:p>
          <a:p>
            <a:pPr marL="285750" indent="-285750">
              <a:lnSpc>
                <a:spcPct val="114000"/>
              </a:lnSpc>
              <a:spcAft>
                <a:spcPts val="1400"/>
              </a:spcAft>
              <a:buFont typeface="Arial" panose="020B0604020202020204" pitchFamily="34" charset="0"/>
              <a:buChar char="•"/>
            </a:pPr>
            <a:r>
              <a:rPr lang="en-GB" sz="1400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HIV/AIDs &amp; pregnancy/postpartum increase risk of TB</a:t>
            </a:r>
          </a:p>
          <a:p>
            <a:pPr marL="628650" lvl="1" indent="-285750">
              <a:lnSpc>
                <a:spcPct val="114000"/>
              </a:lnSpc>
              <a:spcAft>
                <a:spcPts val="1400"/>
              </a:spcAft>
              <a:buFont typeface="Arial" panose="020B0604020202020204" pitchFamily="34" charset="0"/>
              <a:buChar char="•"/>
            </a:pPr>
            <a:r>
              <a:rPr lang="en-GB" sz="1400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maternal TB associated with negative outcomes (mortality, unfavourable pregnancy outcomes, infant TB)</a:t>
            </a:r>
          </a:p>
          <a:p>
            <a:pPr marL="285750" indent="-285750">
              <a:lnSpc>
                <a:spcPct val="114000"/>
              </a:lnSpc>
              <a:spcAft>
                <a:spcPts val="1400"/>
              </a:spcAft>
              <a:buFont typeface="Arial" panose="020B0604020202020204" pitchFamily="34" charset="0"/>
              <a:buChar char="•"/>
            </a:pPr>
            <a:r>
              <a:rPr lang="en-GB" sz="1400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Limited evidence on the risk &amp; burden of TB in pregnancy/postpartum</a:t>
            </a:r>
          </a:p>
          <a:p>
            <a:pPr marL="285750" indent="-285750">
              <a:lnSpc>
                <a:spcPct val="114000"/>
              </a:lnSpc>
              <a:spcAft>
                <a:spcPts val="1400"/>
              </a:spcAft>
              <a:buFont typeface="Arial" panose="020B0604020202020204" pitchFamily="34" charset="0"/>
              <a:buChar char="•"/>
            </a:pPr>
            <a:r>
              <a:rPr lang="en-GB" sz="1400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Unclear risk/benefit trade-off of IPT during pregnancy/postpartum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5EBE71-FEA5-5543-86EC-ABB8CDE34D8A}"/>
              </a:ext>
            </a:extLst>
          </p:cNvPr>
          <p:cNvSpPr txBox="1"/>
          <p:nvPr/>
        </p:nvSpPr>
        <p:spPr>
          <a:xfrm>
            <a:off x="226313" y="4240101"/>
            <a:ext cx="3252814" cy="2377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20032"/>
            <a:r>
              <a:rPr lang="en-GB" sz="840" b="1" dirty="0">
                <a:solidFill>
                  <a:prstClr val="black"/>
                </a:solidFill>
                <a:latin typeface="Calibri" panose="020F0502020204030204"/>
              </a:rPr>
              <a:t>WHO Global TB report 2018, Bates et al. 2015, </a:t>
            </a:r>
            <a:r>
              <a:rPr lang="en-GB" sz="945" b="1" dirty="0" err="1">
                <a:solidFill>
                  <a:prstClr val="black"/>
                </a:solidFill>
                <a:latin typeface="Calibri" panose="020F0502020204030204"/>
              </a:rPr>
              <a:t>Getahun</a:t>
            </a:r>
            <a:r>
              <a:rPr lang="en-GB" sz="945" b="1" dirty="0">
                <a:solidFill>
                  <a:prstClr val="black"/>
                </a:solidFill>
                <a:latin typeface="Calibri" panose="020F0502020204030204"/>
              </a:rPr>
              <a:t> et al. 2012</a:t>
            </a:r>
            <a:endParaRPr lang="en-GB" sz="840" b="1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0D7B2-CFFB-484C-8737-78728A609A6F}" type="datetime1">
              <a:rPr lang="en-GB" smtClean="0"/>
              <a:t>24/10/2019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3920EBC-EEF6-8244-879F-918B171DF48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19" r="28011"/>
          <a:stretch/>
        </p:blipFill>
        <p:spPr>
          <a:xfrm>
            <a:off x="7035476" y="930764"/>
            <a:ext cx="2145100" cy="3529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2600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E953A71-5C3E-9E40-A132-26DE3FC1D7C7}"/>
              </a:ext>
            </a:extLst>
          </p:cNvPr>
          <p:cNvSpPr txBox="1"/>
          <p:nvPr/>
        </p:nvSpPr>
        <p:spPr>
          <a:xfrm>
            <a:off x="549685" y="749808"/>
            <a:ext cx="6927564" cy="46634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r>
              <a:rPr lang="en-US" sz="2600" b="1" dirty="0">
                <a:solidFill>
                  <a:srgbClr val="132E5C"/>
                </a:solidFill>
                <a:latin typeface="Arial Narrow" charset="0"/>
                <a:ea typeface="Arial Narrow" charset="0"/>
                <a:cs typeface="Arial Narrow" charset="0"/>
              </a:rPr>
              <a:t>Global burden of TB disease during postpartum 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34F5B-B427-6C4C-B4A0-C8847A132479}" type="datetime1">
              <a:rPr lang="en-GB" smtClean="0"/>
              <a:t>24/10/2019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97" b="2998"/>
          <a:stretch/>
        </p:blipFill>
        <p:spPr>
          <a:xfrm>
            <a:off x="628650" y="1153908"/>
            <a:ext cx="8121213" cy="367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7938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7E252E5-292E-C84A-BA13-45B174B44A75}"/>
              </a:ext>
            </a:extLst>
          </p:cNvPr>
          <p:cNvSpPr txBox="1"/>
          <p:nvPr/>
        </p:nvSpPr>
        <p:spPr>
          <a:xfrm>
            <a:off x="549685" y="1181186"/>
            <a:ext cx="6927564" cy="48556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r>
              <a:rPr lang="en-US" sz="2600" b="1" dirty="0">
                <a:solidFill>
                  <a:srgbClr val="132E5C"/>
                </a:solidFill>
                <a:latin typeface="Arial Narrow" charset="0"/>
                <a:ea typeface="Arial Narrow" charset="0"/>
                <a:cs typeface="Arial Narrow" charset="0"/>
              </a:rPr>
              <a:t>Summary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26CB8E-6462-7F49-B734-C3424E0D5C47}"/>
              </a:ext>
            </a:extLst>
          </p:cNvPr>
          <p:cNvSpPr txBox="1"/>
          <p:nvPr/>
        </p:nvSpPr>
        <p:spPr>
          <a:xfrm>
            <a:off x="549685" y="1783070"/>
            <a:ext cx="6615047" cy="179215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marL="285750" indent="-285750">
              <a:lnSpc>
                <a:spcPct val="114000"/>
              </a:lnSpc>
              <a:spcAft>
                <a:spcPts val="1400"/>
              </a:spcAft>
              <a:buFont typeface="Arial" panose="020B0604020202020204" pitchFamily="34" charset="0"/>
              <a:buChar char="•"/>
            </a:pPr>
            <a:r>
              <a:rPr lang="en-GB" sz="1400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Evidence on the risk of developing TB during pregnancy &amp; postpartum is still limited</a:t>
            </a:r>
          </a:p>
          <a:p>
            <a:pPr marL="628650" lvl="1" indent="-285750">
              <a:lnSpc>
                <a:spcPct val="114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GB" sz="1400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Limited amount of studies </a:t>
            </a:r>
          </a:p>
          <a:p>
            <a:pPr marL="628650" lvl="1" indent="-285750">
              <a:lnSpc>
                <a:spcPct val="114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GB" sz="1400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Poor quality of the evidence</a:t>
            </a:r>
          </a:p>
          <a:p>
            <a:pPr marL="285750" indent="-285750">
              <a:lnSpc>
                <a:spcPct val="114000"/>
              </a:lnSpc>
              <a:spcAft>
                <a:spcPts val="1400"/>
              </a:spcAft>
              <a:buFont typeface="Arial" panose="020B0604020202020204" pitchFamily="34" charset="0"/>
              <a:buChar char="•"/>
            </a:pPr>
            <a:r>
              <a:rPr lang="en-GB" sz="1400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Arial Narrow" charset="0"/>
                <a:cs typeface="Arial" panose="020B0604020202020204" pitchFamily="34" charset="0"/>
              </a:rPr>
              <a:t>The burden of TB during pregnancy and postpartum is substantial</a:t>
            </a:r>
          </a:p>
          <a:p>
            <a:pPr marL="285750" indent="-285750">
              <a:lnSpc>
                <a:spcPct val="114000"/>
              </a:lnSpc>
              <a:spcAft>
                <a:spcPts val="1400"/>
              </a:spcAft>
              <a:buFont typeface="Arial" panose="020B0604020202020204" pitchFamily="34" charset="0"/>
              <a:buChar char="•"/>
            </a:pPr>
            <a:r>
              <a:rPr lang="en-GB" sz="1400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Arial Narrow" charset="0"/>
                <a:cs typeface="Arial" panose="020B0604020202020204" pitchFamily="34" charset="0"/>
              </a:rPr>
              <a:t>Further work including HIV in the burden estimation will help improve estimates</a:t>
            </a:r>
            <a:endParaRPr lang="en-US" sz="1400" spc="-3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Arial Narrow" charset="0"/>
              <a:cs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EFD83-7397-0D44-9273-B0BB7AC49247}" type="datetime1">
              <a:rPr lang="en-GB" smtClean="0"/>
              <a:t>24/10/2019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0941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DF5712-8A07-734C-A6AE-352F847B9D1E}"/>
              </a:ext>
            </a:extLst>
          </p:cNvPr>
          <p:cNvSpPr txBox="1"/>
          <p:nvPr/>
        </p:nvSpPr>
        <p:spPr>
          <a:xfrm>
            <a:off x="549685" y="778850"/>
            <a:ext cx="6927564" cy="48556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r>
              <a:rPr lang="en-US" sz="2600" b="1" dirty="0">
                <a:solidFill>
                  <a:srgbClr val="132E5C"/>
                </a:solidFill>
                <a:latin typeface="Arial Narrow" charset="0"/>
                <a:ea typeface="Arial Narrow" charset="0"/>
                <a:cs typeface="Arial Narrow" charset="0"/>
              </a:rPr>
              <a:t>Burden of TB during pregnancy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634D5F-C87E-E54A-B40F-0AA1AAD2E7E0}"/>
              </a:ext>
            </a:extLst>
          </p:cNvPr>
          <p:cNvSpPr txBox="1"/>
          <p:nvPr/>
        </p:nvSpPr>
        <p:spPr>
          <a:xfrm>
            <a:off x="549685" y="1316726"/>
            <a:ext cx="6615047" cy="352788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1400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sparse data regarding TB during pregnancy and postpartum</a:t>
            </a:r>
          </a:p>
          <a:p>
            <a:pPr marL="6286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1200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most countries do not systematically collect data on TB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1400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burden of TB in pregnant women is substantial</a:t>
            </a:r>
          </a:p>
          <a:p>
            <a:pPr marL="6286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1200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prevalence</a:t>
            </a:r>
          </a:p>
          <a:p>
            <a:pPr marL="971550" lvl="2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1100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review of available data </a:t>
            </a:r>
          </a:p>
          <a:p>
            <a:pPr marL="1314450" lvl="3" indent="-2857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1050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0.06% to 0.25% in low-burden countries</a:t>
            </a:r>
          </a:p>
          <a:p>
            <a:pPr marL="1314450" lvl="3" indent="-2857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1050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0.07% to 0.5% HIV-negative women in high-burden countries</a:t>
            </a:r>
          </a:p>
          <a:p>
            <a:pPr marL="1314450" lvl="3" indent="-2857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1050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0.7% to 11% HIV-positive women in high-burden countries</a:t>
            </a:r>
          </a:p>
          <a:p>
            <a:pPr marL="628650" lvl="1" indent="-2857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1200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epidemiological modelling study </a:t>
            </a:r>
          </a:p>
          <a:p>
            <a:pPr marL="971550" lvl="2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1100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210 per 100,000 pregnant women globally in 2011 (95% confidence interval [CI] 180–240)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316107-C371-A949-836D-5922B47D064A}"/>
              </a:ext>
            </a:extLst>
          </p:cNvPr>
          <p:cNvSpPr txBox="1"/>
          <p:nvPr/>
        </p:nvSpPr>
        <p:spPr>
          <a:xfrm>
            <a:off x="4876870" y="4849863"/>
            <a:ext cx="42671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b="1" dirty="0" err="1"/>
              <a:t>Odayar</a:t>
            </a:r>
            <a:r>
              <a:rPr lang="en-GB" sz="1200" b="1" dirty="0"/>
              <a:t> et al. 2018, </a:t>
            </a:r>
            <a:r>
              <a:rPr lang="en-GB" sz="1200" b="1" dirty="0" err="1"/>
              <a:t>Sugarman</a:t>
            </a:r>
            <a:r>
              <a:rPr lang="en-GB" sz="1200" b="1" dirty="0"/>
              <a:t> et al. 2014, </a:t>
            </a:r>
            <a:r>
              <a:rPr lang="en-GB" sz="1200" b="1" dirty="0" err="1"/>
              <a:t>Mathad</a:t>
            </a:r>
            <a:r>
              <a:rPr lang="en-GB" sz="1200" b="1" dirty="0"/>
              <a:t> &amp; Gupta 2012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3B830-4336-5848-A545-0C696B059C65}" type="datetime1">
              <a:rPr lang="en-GB" smtClean="0"/>
              <a:t>24/10/2019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0363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E953A71-5C3E-9E40-A132-26DE3FC1D7C7}"/>
              </a:ext>
            </a:extLst>
          </p:cNvPr>
          <p:cNvSpPr txBox="1"/>
          <p:nvPr/>
        </p:nvSpPr>
        <p:spPr>
          <a:xfrm>
            <a:off x="549685" y="1181186"/>
            <a:ext cx="6927564" cy="48556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r>
              <a:rPr lang="en-US" sz="2600" b="1" dirty="0">
                <a:solidFill>
                  <a:srgbClr val="132E5C"/>
                </a:solidFill>
                <a:latin typeface="Arial Narrow" charset="0"/>
                <a:ea typeface="Arial Narrow" charset="0"/>
                <a:cs typeface="Arial Narrow" charset="0"/>
              </a:rPr>
              <a:t>Objectives</a:t>
            </a:r>
            <a:endParaRPr lang="en-US" sz="2600" b="1" cap="all" dirty="0">
              <a:solidFill>
                <a:srgbClr val="132E5C"/>
              </a:solidFill>
              <a:latin typeface="Arial Narrow" charset="0"/>
              <a:ea typeface="Arial Narrow" charset="0"/>
              <a:cs typeface="Arial Narrow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B779DC-BE24-5748-9D97-231E492082A6}"/>
              </a:ext>
            </a:extLst>
          </p:cNvPr>
          <p:cNvSpPr txBox="1"/>
          <p:nvPr/>
        </p:nvSpPr>
        <p:spPr>
          <a:xfrm>
            <a:off x="549685" y="1783070"/>
            <a:ext cx="6615047" cy="181203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marL="285750" indent="-285750">
              <a:lnSpc>
                <a:spcPct val="114000"/>
              </a:lnSpc>
              <a:spcAft>
                <a:spcPts val="1400"/>
              </a:spcAft>
              <a:buFont typeface="Arial" panose="020B0604020202020204" pitchFamily="34" charset="0"/>
              <a:buChar char="•"/>
            </a:pPr>
            <a:r>
              <a:rPr lang="en-GB" sz="1400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perform a rapid review and meta-analysis of the data available in order to quantify the risk of TB during pregnancy and postpartum</a:t>
            </a:r>
          </a:p>
          <a:p>
            <a:pPr marL="285750" indent="-285750">
              <a:lnSpc>
                <a:spcPct val="114000"/>
              </a:lnSpc>
              <a:spcAft>
                <a:spcPts val="1400"/>
              </a:spcAft>
              <a:buFont typeface="Arial" panose="020B0604020202020204" pitchFamily="34" charset="0"/>
              <a:buChar char="•"/>
            </a:pPr>
            <a:r>
              <a:rPr lang="en-GB" sz="1400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estimate the global and country-level burden of TB disease among pregnant and post-partum women</a:t>
            </a:r>
          </a:p>
          <a:p>
            <a:pPr marL="285750" indent="-285750">
              <a:lnSpc>
                <a:spcPct val="114000"/>
              </a:lnSpc>
              <a:spcAft>
                <a:spcPts val="1400"/>
              </a:spcAft>
              <a:buFont typeface="Arial" panose="020B0604020202020204" pitchFamily="34" charset="0"/>
              <a:buChar char="•"/>
            </a:pPr>
            <a:r>
              <a:rPr lang="en-GB" sz="1400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estimate the </a:t>
            </a:r>
            <a:r>
              <a:rPr lang="en-GB" sz="1400" b="1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RISK-adjusted </a:t>
            </a:r>
            <a:r>
              <a:rPr lang="en-GB" sz="1400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global and country-level burden of TB disease among pregnant and post-partum women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28D94-8C13-2749-958B-461EF2913753}" type="datetime1">
              <a:rPr lang="en-GB" smtClean="0">
                <a:solidFill>
                  <a:srgbClr val="FF0000"/>
                </a:solidFill>
              </a:rPr>
              <a:t>24/10/2019</a:t>
            </a:fld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66683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B66DD2-3D27-9747-89B2-B0242031F161}"/>
              </a:ext>
            </a:extLst>
          </p:cNvPr>
          <p:cNvSpPr txBox="1"/>
          <p:nvPr/>
        </p:nvSpPr>
        <p:spPr>
          <a:xfrm>
            <a:off x="549685" y="1181186"/>
            <a:ext cx="6927564" cy="48556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r>
              <a:rPr lang="en-US" sz="2600" b="1" dirty="0">
                <a:solidFill>
                  <a:srgbClr val="132E5C"/>
                </a:solidFill>
                <a:latin typeface="Arial Narrow" charset="0"/>
                <a:ea typeface="Arial Narrow" charset="0"/>
                <a:cs typeface="Arial Narrow" charset="0"/>
              </a:rPr>
              <a:t>Rapid Review &amp; Meta-analysis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7EA6018F-54B9-BA48-A66E-A65CFEAB3B5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53550308"/>
              </p:ext>
            </p:extLst>
          </p:nvPr>
        </p:nvGraphicFramePr>
        <p:xfrm>
          <a:off x="549685" y="1783070"/>
          <a:ext cx="6615047" cy="25249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1C3C98D1-D357-6D4B-B181-9C2B86DE5578}"/>
              </a:ext>
            </a:extLst>
          </p:cNvPr>
          <p:cNvSpPr txBox="1"/>
          <p:nvPr/>
        </p:nvSpPr>
        <p:spPr>
          <a:xfrm>
            <a:off x="7477249" y="3962314"/>
            <a:ext cx="150876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350" dirty="0"/>
              <a:t>PROSPERO 2018, </a:t>
            </a:r>
          </a:p>
          <a:p>
            <a:r>
              <a:rPr lang="en-GB" sz="1350" dirty="0"/>
              <a:t>CRD42018111690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BADCC7-5AA2-F745-AC1C-60E3E3F95E7D}" type="datetime1">
              <a:rPr lang="en-GB" smtClean="0"/>
              <a:t>24/10/2019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4609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5146D3C-548D-C644-87E3-C0600600B824}"/>
              </a:ext>
            </a:extLst>
          </p:cNvPr>
          <p:cNvSpPr txBox="1"/>
          <p:nvPr/>
        </p:nvSpPr>
        <p:spPr>
          <a:xfrm>
            <a:off x="549685" y="952586"/>
            <a:ext cx="6927564" cy="48556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r>
              <a:rPr lang="en-US" sz="2600" b="1" dirty="0">
                <a:solidFill>
                  <a:srgbClr val="132E5C"/>
                </a:solidFill>
                <a:latin typeface="Arial Narrow" charset="0"/>
                <a:ea typeface="Arial Narrow" charset="0"/>
                <a:cs typeface="Arial Narrow" charset="0"/>
              </a:rPr>
              <a:t>Rapid Review &amp; Meta-analysis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6A3A04-799D-6D40-B233-15DE4EF92073}"/>
              </a:ext>
            </a:extLst>
          </p:cNvPr>
          <p:cNvSpPr txBox="1"/>
          <p:nvPr/>
        </p:nvSpPr>
        <p:spPr>
          <a:xfrm>
            <a:off x="549685" y="1380734"/>
            <a:ext cx="6615047" cy="329410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marL="285750" indent="-285750">
              <a:lnSpc>
                <a:spcPct val="114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GB" sz="1400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Medline and EMBASE via OVID without date or language restrictions</a:t>
            </a:r>
          </a:p>
          <a:p>
            <a:pPr marL="628650" lvl="1" indent="-285750">
              <a:lnSpc>
                <a:spcPct val="114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GB" sz="1200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intersection of terms relating to ‘pregnancy or postpartum’, ‘tuberculosis’, and ‘observational study’</a:t>
            </a:r>
          </a:p>
          <a:p>
            <a:pPr marL="285750" indent="-285750">
              <a:lnSpc>
                <a:spcPct val="114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GB" sz="1400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Studies included</a:t>
            </a:r>
          </a:p>
          <a:p>
            <a:pPr marL="628650" lvl="1" indent="-285750">
              <a:lnSpc>
                <a:spcPct val="114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GB" sz="1200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longitudinal studies of TB incidence (IRR)</a:t>
            </a:r>
          </a:p>
          <a:p>
            <a:pPr marL="628650" lvl="1" indent="-285750">
              <a:lnSpc>
                <a:spcPct val="114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GB" sz="1200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cross-sectional studies of TB prevalence (OR)</a:t>
            </a:r>
          </a:p>
          <a:p>
            <a:pPr marL="628650" lvl="1" indent="-285750">
              <a:lnSpc>
                <a:spcPct val="114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GB" sz="1200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cross-sectional studies of the prevalence of pregnancy/postpartum (OR)</a:t>
            </a:r>
          </a:p>
          <a:p>
            <a:pPr marL="285750" indent="-285750">
              <a:lnSpc>
                <a:spcPct val="114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GB" sz="1400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quality assessed using NIH’s Quality Assessment Tool for Observational Cohort and Cross-Sectional Studies</a:t>
            </a:r>
          </a:p>
          <a:p>
            <a:pPr marL="285750" indent="-285750">
              <a:lnSpc>
                <a:spcPct val="114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GB" sz="1400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Random effects meta-analysis</a:t>
            </a:r>
          </a:p>
          <a:p>
            <a:pPr marL="628650" lvl="1" indent="-285750">
              <a:lnSpc>
                <a:spcPct val="114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GB" sz="1200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sub-group analyses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19347-7A79-8B47-8E16-E85848EDAABC}" type="datetime1">
              <a:rPr lang="en-GB" smtClean="0"/>
              <a:t>24/10/2019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421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DF5712-8A07-734C-A6AE-352F847B9D1E}"/>
              </a:ext>
            </a:extLst>
          </p:cNvPr>
          <p:cNvSpPr txBox="1"/>
          <p:nvPr/>
        </p:nvSpPr>
        <p:spPr>
          <a:xfrm>
            <a:off x="549685" y="1181186"/>
            <a:ext cx="6927564" cy="48556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r>
              <a:rPr lang="en-US" sz="2600" b="1" dirty="0">
                <a:solidFill>
                  <a:srgbClr val="132E5C"/>
                </a:solidFill>
                <a:latin typeface="Arial Narrow" charset="0"/>
                <a:ea typeface="Arial Narrow" charset="0"/>
                <a:cs typeface="Arial Narrow" charset="0"/>
              </a:rPr>
              <a:t>Data abstraction 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6C9D9BA5-4A3A-5D45-926A-4A5E965ADD3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12111603"/>
              </p:ext>
            </p:extLst>
          </p:nvPr>
        </p:nvGraphicFramePr>
        <p:xfrm>
          <a:off x="549685" y="1783070"/>
          <a:ext cx="6615047" cy="31658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9DFA1-166D-6743-8CBE-7E41BAB1D2C9}" type="datetime1">
              <a:rPr lang="en-GB" smtClean="0"/>
              <a:t>24/10/2019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3668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E953A71-5C3E-9E40-A132-26DE3FC1D7C7}"/>
              </a:ext>
            </a:extLst>
          </p:cNvPr>
          <p:cNvSpPr txBox="1"/>
          <p:nvPr/>
        </p:nvSpPr>
        <p:spPr>
          <a:xfrm>
            <a:off x="196427" y="804672"/>
            <a:ext cx="2411306" cy="279196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r>
              <a:rPr lang="en-US" sz="2600" b="1" dirty="0">
                <a:solidFill>
                  <a:srgbClr val="132E5C"/>
                </a:solidFill>
                <a:latin typeface="Arial Narrow" charset="0"/>
                <a:ea typeface="Arial Narrow" charset="0"/>
                <a:cs typeface="Arial Narrow" charset="0"/>
              </a:rPr>
              <a:t>Flow diagram of identification, screening and inclusion of studies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DCBA88-9059-1C4A-AD8E-83BCCD87BE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2819" y="663788"/>
            <a:ext cx="4065725" cy="4471718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1FA12-801A-8142-9E0E-35085442D063}" type="datetime1">
              <a:rPr lang="en-GB" smtClean="0"/>
              <a:t>24/10/2019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7405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5146D3C-548D-C644-87E3-C0600600B824}"/>
              </a:ext>
            </a:extLst>
          </p:cNvPr>
          <p:cNvSpPr txBox="1"/>
          <p:nvPr/>
        </p:nvSpPr>
        <p:spPr>
          <a:xfrm>
            <a:off x="1756693" y="275930"/>
            <a:ext cx="6927564" cy="48556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r>
              <a:rPr lang="en-US" sz="2600" b="1" cap="all" dirty="0">
                <a:solidFill>
                  <a:srgbClr val="132E5C"/>
                </a:solidFill>
                <a:latin typeface="Arial Narrow" charset="0"/>
                <a:ea typeface="Arial Narrow" charset="0"/>
                <a:cs typeface="Arial Narrow" charset="0"/>
              </a:rPr>
              <a:t>Title goes here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EDC54066-2906-0049-B6FB-94620025B5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9653610"/>
              </p:ext>
            </p:extLst>
          </p:nvPr>
        </p:nvGraphicFramePr>
        <p:xfrm>
          <a:off x="54864" y="266786"/>
          <a:ext cx="8997697" cy="4615246"/>
        </p:xfrm>
        <a:graphic>
          <a:graphicData uri="http://schemas.openxmlformats.org/drawingml/2006/table">
            <a:tbl>
              <a:tblPr bandRow="1"/>
              <a:tblGrid>
                <a:gridCol w="721482">
                  <a:extLst>
                    <a:ext uri="{9D8B030D-6E8A-4147-A177-3AD203B41FA5}">
                      <a16:colId xmlns:a16="http://schemas.microsoft.com/office/drawing/2014/main" val="883618272"/>
                    </a:ext>
                  </a:extLst>
                </a:gridCol>
                <a:gridCol w="457233">
                  <a:extLst>
                    <a:ext uri="{9D8B030D-6E8A-4147-A177-3AD203B41FA5}">
                      <a16:colId xmlns:a16="http://schemas.microsoft.com/office/drawing/2014/main" val="2311858"/>
                    </a:ext>
                  </a:extLst>
                </a:gridCol>
                <a:gridCol w="695624">
                  <a:extLst>
                    <a:ext uri="{9D8B030D-6E8A-4147-A177-3AD203B41FA5}">
                      <a16:colId xmlns:a16="http://schemas.microsoft.com/office/drawing/2014/main" val="1192723431"/>
                    </a:ext>
                  </a:extLst>
                </a:gridCol>
                <a:gridCol w="1340793">
                  <a:extLst>
                    <a:ext uri="{9D8B030D-6E8A-4147-A177-3AD203B41FA5}">
                      <a16:colId xmlns:a16="http://schemas.microsoft.com/office/drawing/2014/main" val="3422257583"/>
                    </a:ext>
                  </a:extLst>
                </a:gridCol>
                <a:gridCol w="843200">
                  <a:extLst>
                    <a:ext uri="{9D8B030D-6E8A-4147-A177-3AD203B41FA5}">
                      <a16:colId xmlns:a16="http://schemas.microsoft.com/office/drawing/2014/main" val="14210074"/>
                    </a:ext>
                  </a:extLst>
                </a:gridCol>
                <a:gridCol w="1034291">
                  <a:extLst>
                    <a:ext uri="{9D8B030D-6E8A-4147-A177-3AD203B41FA5}">
                      <a16:colId xmlns:a16="http://schemas.microsoft.com/office/drawing/2014/main" val="1247168486"/>
                    </a:ext>
                  </a:extLst>
                </a:gridCol>
                <a:gridCol w="625618">
                  <a:extLst>
                    <a:ext uri="{9D8B030D-6E8A-4147-A177-3AD203B41FA5}">
                      <a16:colId xmlns:a16="http://schemas.microsoft.com/office/drawing/2014/main" val="1755391876"/>
                    </a:ext>
                  </a:extLst>
                </a:gridCol>
                <a:gridCol w="709498">
                  <a:extLst>
                    <a:ext uri="{9D8B030D-6E8A-4147-A177-3AD203B41FA5}">
                      <a16:colId xmlns:a16="http://schemas.microsoft.com/office/drawing/2014/main" val="2942827214"/>
                    </a:ext>
                  </a:extLst>
                </a:gridCol>
                <a:gridCol w="1097988">
                  <a:extLst>
                    <a:ext uri="{9D8B030D-6E8A-4147-A177-3AD203B41FA5}">
                      <a16:colId xmlns:a16="http://schemas.microsoft.com/office/drawing/2014/main" val="3182873563"/>
                    </a:ext>
                  </a:extLst>
                </a:gridCol>
                <a:gridCol w="693730">
                  <a:extLst>
                    <a:ext uri="{9D8B030D-6E8A-4147-A177-3AD203B41FA5}">
                      <a16:colId xmlns:a16="http://schemas.microsoft.com/office/drawing/2014/main" val="2523085728"/>
                    </a:ext>
                  </a:extLst>
                </a:gridCol>
                <a:gridCol w="778240">
                  <a:extLst>
                    <a:ext uri="{9D8B030D-6E8A-4147-A177-3AD203B41FA5}">
                      <a16:colId xmlns:a16="http://schemas.microsoft.com/office/drawing/2014/main" val="3491640180"/>
                    </a:ext>
                  </a:extLst>
                </a:gridCol>
              </a:tblGrid>
              <a:tr h="416169"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 b="1">
                          <a:effectLst/>
                        </a:rPr>
                        <a:t>First author, year</a:t>
                      </a:r>
                      <a:endParaRPr lang="en-GB" sz="105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 b="1">
                          <a:effectLst/>
                        </a:rPr>
                        <a:t>Study years</a:t>
                      </a:r>
                      <a:endParaRPr lang="en-GB" sz="105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 b="1">
                          <a:effectLst/>
                        </a:rPr>
                        <a:t>Country</a:t>
                      </a:r>
                      <a:endParaRPr lang="en-GB" sz="105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 b="1">
                          <a:effectLst/>
                        </a:rPr>
                        <a:t>Population, setting</a:t>
                      </a:r>
                      <a:endParaRPr lang="en-GB" sz="105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 b="1">
                          <a:effectLst/>
                        </a:rPr>
                        <a:t>Study type</a:t>
                      </a:r>
                      <a:endParaRPr lang="en-GB" sz="105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 b="1">
                          <a:effectLst/>
                        </a:rPr>
                        <a:t>Control type</a:t>
                      </a:r>
                      <a:endParaRPr lang="en-GB" sz="105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 b="1">
                          <a:effectLst/>
                        </a:rPr>
                        <a:t>HIV status</a:t>
                      </a:r>
                      <a:endParaRPr lang="en-GB" sz="105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 b="1">
                          <a:effectLst/>
                        </a:rPr>
                        <a:t>Mean age and SD/range</a:t>
                      </a:r>
                      <a:endParaRPr lang="en-GB" sz="105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 b="1">
                          <a:effectLst/>
                        </a:rPr>
                        <a:t>TB case definition</a:t>
                      </a:r>
                      <a:endParaRPr lang="en-GB" sz="105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 b="1">
                          <a:effectLst/>
                        </a:rPr>
                        <a:t>Postpartum definition</a:t>
                      </a:r>
                      <a:endParaRPr lang="en-GB" sz="105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 b="1" dirty="0">
                          <a:effectLst/>
                        </a:rPr>
                        <a:t>Quality assessment</a:t>
                      </a:r>
                      <a:endParaRPr lang="en-GB" sz="105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2053528"/>
                  </a:ext>
                </a:extLst>
              </a:tr>
              <a:tr h="332029"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 dirty="0" err="1">
                          <a:effectLst/>
                        </a:rPr>
                        <a:t>Bothamley</a:t>
                      </a:r>
                      <a:r>
                        <a:rPr lang="en-GB" sz="900" dirty="0">
                          <a:effectLst/>
                        </a:rPr>
                        <a:t>, 2016</a:t>
                      </a:r>
                      <a:endParaRPr lang="en-GB" sz="105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2008-2013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900" dirty="0">
                          <a:effectLst/>
                        </a:rPr>
                        <a:t>Europe and the USA</a:t>
                      </a:r>
                      <a:endParaRPr lang="en-GB" sz="105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 dirty="0">
                          <a:effectLst/>
                        </a:rPr>
                        <a:t>All patients with TB seen at 13 different clinics</a:t>
                      </a:r>
                      <a:endParaRPr lang="en-GB" sz="105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 dirty="0">
                          <a:effectLst/>
                        </a:rPr>
                        <a:t>Cross sectional survey</a:t>
                      </a:r>
                      <a:endParaRPr lang="en-GB" sz="105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None given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No data given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No data given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No data given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 dirty="0">
                          <a:effectLst/>
                        </a:rPr>
                        <a:t>3 months</a:t>
                      </a:r>
                      <a:endParaRPr lang="en-GB" sz="105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Poor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0907849"/>
                  </a:ext>
                </a:extLst>
              </a:tr>
              <a:tr h="832337"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Crampin, 2004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 dirty="0">
                          <a:effectLst/>
                        </a:rPr>
                        <a:t>1996-2001</a:t>
                      </a:r>
                      <a:endParaRPr lang="en-GB" sz="105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Malawi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 dirty="0">
                          <a:effectLst/>
                        </a:rPr>
                        <a:t>TB patients of both genders identified via “enhanced passive surveillance”</a:t>
                      </a:r>
                      <a:endParaRPr lang="en-GB" sz="105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Case control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Field based random sampling of the community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Cases: 32%- 68%+</a:t>
                      </a:r>
                      <a:endParaRPr lang="en-GB" sz="1050">
                        <a:effectLst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Control:</a:t>
                      </a:r>
                      <a:endParaRPr lang="en-GB" sz="1050">
                        <a:effectLst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86%- 14%+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No data given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Positive smear, culture or biopsy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6 months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Poor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9618458"/>
                  </a:ext>
                </a:extLst>
              </a:tr>
              <a:tr h="822727"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Espinal, 1996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1992-1994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Dominican Republic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Women aged 15-44 with newly diagnosed active TB seen at 4 different facilities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Case control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Recruited at the National Laboratory of Public Health when they presented for anon HIV testing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No data given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No data given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 dirty="0">
                          <a:effectLst/>
                        </a:rPr>
                        <a:t>Must have all of: typical signs and symptoms of TB, &gt;1 smear of </a:t>
                      </a:r>
                      <a:r>
                        <a:rPr lang="en-GB" sz="900" dirty="0" err="1">
                          <a:effectLst/>
                        </a:rPr>
                        <a:t>resp</a:t>
                      </a:r>
                      <a:r>
                        <a:rPr lang="en-GB" sz="900" dirty="0">
                          <a:effectLst/>
                        </a:rPr>
                        <a:t> tract secretions + for AFB, no history of prior TB</a:t>
                      </a:r>
                      <a:endParaRPr lang="en-GB" sz="105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 dirty="0">
                          <a:effectLst/>
                        </a:rPr>
                        <a:t>NA</a:t>
                      </a:r>
                      <a:endParaRPr lang="en-GB" sz="105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Fair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0224001"/>
                  </a:ext>
                </a:extLst>
              </a:tr>
              <a:tr h="667279"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Odayar, 2018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2013-2014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South Africa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 dirty="0">
                          <a:effectLst/>
                        </a:rPr>
                        <a:t>Women at a large public sector primary health care facility, HIV+ women during pregnancy or postpartum</a:t>
                      </a:r>
                      <a:endParaRPr lang="en-GB" sz="105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Retrospective cohort study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None given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All +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29 at enrolment IQR 26-33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Positive sputum smear microscopy, TB culture, CXR abnormalities consistent with TB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6 months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 dirty="0">
                          <a:effectLst/>
                        </a:rPr>
                        <a:t>Good</a:t>
                      </a:r>
                      <a:endParaRPr lang="en-GB" sz="105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3286043"/>
                  </a:ext>
                </a:extLst>
              </a:tr>
              <a:tr h="832337"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Rendell, 2016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2013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Mongolia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 dirty="0">
                          <a:effectLst/>
                        </a:rPr>
                        <a:t>Data collected on pregnant women diagnosed from TB from central TB dispensaries</a:t>
                      </a:r>
                      <a:endParaRPr lang="en-GB" sz="105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Retrospective case study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None given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&lt;0.1% +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Pregnant women with TB:</a:t>
                      </a:r>
                      <a:endParaRPr lang="en-GB" sz="1050">
                        <a:effectLst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27 (SD +/- 5.6, range 18-43)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Based on microbiological results or symptoms and CXR findings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NA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Fair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9942394"/>
                  </a:ext>
                </a:extLst>
              </a:tr>
              <a:tr h="693614"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Zenner, 2012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1996-2008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United Kingdom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All women with pregnancies that occur within the time period studies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 dirty="0">
                          <a:effectLst/>
                        </a:rPr>
                        <a:t>Cohort study</a:t>
                      </a:r>
                      <a:endParaRPr lang="en-GB" sz="105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Self-controlled case series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No data given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At pregnancy: 29.5 (range 13-50)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Positive sputum culture, presence of clinical/radiological signs, symptoms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 dirty="0">
                          <a:effectLst/>
                        </a:rPr>
                        <a:t>6 months</a:t>
                      </a:r>
                      <a:endParaRPr lang="en-GB" sz="105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 dirty="0">
                          <a:effectLst/>
                        </a:rPr>
                        <a:t>Good</a:t>
                      </a:r>
                      <a:endParaRPr lang="en-GB" sz="105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710795"/>
                  </a:ext>
                </a:extLst>
              </a:tr>
            </a:tbl>
          </a:graphicData>
        </a:graphic>
      </p:graphicFrame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DA460-526C-A541-B88A-4D5D88DB3752}" type="datetime1">
              <a:rPr lang="en-GB" smtClean="0"/>
              <a:t>24/10/2019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176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57EE8D0691D5B4A967E780449D25D41" ma:contentTypeVersion="12" ma:contentTypeDescription="Create a new document." ma:contentTypeScope="" ma:versionID="5c1fdaeca4776cb19d93897dcf54e649">
  <xsd:schema xmlns:xsd="http://www.w3.org/2001/XMLSchema" xmlns:xs="http://www.w3.org/2001/XMLSchema" xmlns:p="http://schemas.microsoft.com/office/2006/metadata/properties" xmlns:ns1="http://schemas.microsoft.com/sharepoint/v3" xmlns:ns2="b6d03df8-ec89-4866-95a9-30b923f4154c" xmlns:ns3="c36f8d22-69bc-4269-9993-aeb1a1ee8af8" targetNamespace="http://schemas.microsoft.com/office/2006/metadata/properties" ma:root="true" ma:fieldsID="b5efd2980758d87bb91a932db9988263" ns1:_="" ns2:_="" ns3:_="">
    <xsd:import namespace="http://schemas.microsoft.com/sharepoint/v3"/>
    <xsd:import namespace="b6d03df8-ec89-4866-95a9-30b923f4154c"/>
    <xsd:import namespace="c36f8d22-69bc-4269-9993-aeb1a1ee8af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Location" minOccurs="0"/>
                <xsd:element ref="ns2:MediaServiceOCR" minOccurs="0"/>
                <xsd:element ref="ns3:SharedWithUsers" minOccurs="0"/>
                <xsd:element ref="ns3:SharedWithDetails" minOccurs="0"/>
                <xsd:element ref="ns1:_ip_UnifiedCompliancePolicyProperties" minOccurs="0"/>
                <xsd:element ref="ns1:_ip_UnifiedCompliancePolicyUIAction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6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7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6d03df8-ec89-4866-95a9-30b923f4154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Location" ma:index="12" nillable="true" ma:displayName="Location" ma:internalName="MediaServiceLocation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36f8d22-69bc-4269-9993-aeb1a1ee8af8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c36f8d22-69bc-4269-9993-aeb1a1ee8af8">
      <UserInfo>
        <DisplayName/>
        <AccountId xsi:nil="true"/>
        <AccountType/>
      </UserInfo>
    </SharedWithUsers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B87BFBA5-D991-43B4-B18F-A21786B9938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AC7A119-59C2-4C60-8366-4837E332612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b6d03df8-ec89-4866-95a9-30b923f4154c"/>
    <ds:schemaRef ds:uri="c36f8d22-69bc-4269-9993-aeb1a1ee8af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D7F64F17-70BF-4AD7-B091-0FF1B293678D}">
  <ds:schemaRefs>
    <ds:schemaRef ds:uri="http://schemas.microsoft.com/sharepoint/v3"/>
    <ds:schemaRef ds:uri="http://purl.org/dc/terms/"/>
    <ds:schemaRef ds:uri="b6d03df8-ec89-4866-95a9-30b923f4154c"/>
    <ds:schemaRef ds:uri="http://schemas.microsoft.com/office/2006/documentManagement/types"/>
    <ds:schemaRef ds:uri="c36f8d22-69bc-4269-9993-aeb1a1ee8af8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5169</TotalTime>
  <Words>1383</Words>
  <Application>Microsoft Office PowerPoint</Application>
  <PresentationFormat>On-screen Show (16:9)</PresentationFormat>
  <Paragraphs>289</Paragraphs>
  <Slides>21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DengXian</vt:lpstr>
      <vt:lpstr>Arial</vt:lpstr>
      <vt:lpstr>Arial Narrow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Jessica Rickett</dc:creator>
  <cp:lastModifiedBy>Nyasha Mafirakureva</cp:lastModifiedBy>
  <cp:revision>76</cp:revision>
  <dcterms:created xsi:type="dcterms:W3CDTF">2018-09-19T10:34:31Z</dcterms:created>
  <dcterms:modified xsi:type="dcterms:W3CDTF">2019-10-24T12:25:52Z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0x010100857EE8D0691D5B4A967E780449D25D41</vt:lpwstr>
  </property>
  <property fmtid="{D5CDD505-2E9C-101B-9397-08002B2CF9AE}" pid="3" name="Order">
    <vt:r8>170600</vt:r8>
  </property>
  <property fmtid="{D5CDD505-2E9C-101B-9397-08002B2CF9AE}" pid="4" name="ComplianceAssetId">
    <vt:lpwstr/>
  </property>
</Properties>
</file>